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5" r:id="rId3"/>
    <p:sldMasterId id="2147483749" r:id="rId4"/>
    <p:sldMasterId id="2147483761" r:id="rId5"/>
  </p:sldMasterIdLst>
  <p:notesMasterIdLst>
    <p:notesMasterId r:id="rId86"/>
  </p:notesMasterIdLst>
  <p:sldIdLst>
    <p:sldId id="608" r:id="rId6"/>
    <p:sldId id="610" r:id="rId7"/>
    <p:sldId id="402" r:id="rId8"/>
    <p:sldId id="422" r:id="rId9"/>
    <p:sldId id="466" r:id="rId10"/>
    <p:sldId id="467" r:id="rId11"/>
    <p:sldId id="468" r:id="rId12"/>
    <p:sldId id="455" r:id="rId13"/>
    <p:sldId id="471" r:id="rId14"/>
    <p:sldId id="472" r:id="rId15"/>
    <p:sldId id="473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2" r:id="rId31"/>
    <p:sldId id="563" r:id="rId32"/>
    <p:sldId id="564" r:id="rId33"/>
    <p:sldId id="565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2" r:id="rId42"/>
    <p:sldId id="483" r:id="rId43"/>
    <p:sldId id="487" r:id="rId44"/>
    <p:sldId id="567" r:id="rId45"/>
    <p:sldId id="493" r:id="rId46"/>
    <p:sldId id="494" r:id="rId47"/>
    <p:sldId id="495" r:id="rId48"/>
    <p:sldId id="496" r:id="rId49"/>
    <p:sldId id="569" r:id="rId50"/>
    <p:sldId id="570" r:id="rId51"/>
    <p:sldId id="571" r:id="rId52"/>
    <p:sldId id="572" r:id="rId53"/>
    <p:sldId id="573" r:id="rId54"/>
    <p:sldId id="607" r:id="rId55"/>
    <p:sldId id="574" r:id="rId56"/>
    <p:sldId id="575" r:id="rId57"/>
    <p:sldId id="576" r:id="rId58"/>
    <p:sldId id="577" r:id="rId59"/>
    <p:sldId id="578" r:id="rId60"/>
    <p:sldId id="606" r:id="rId61"/>
    <p:sldId id="579" r:id="rId62"/>
    <p:sldId id="580" r:id="rId63"/>
    <p:sldId id="581" r:id="rId64"/>
    <p:sldId id="582" r:id="rId65"/>
    <p:sldId id="583" r:id="rId66"/>
    <p:sldId id="584" r:id="rId67"/>
    <p:sldId id="585" r:id="rId68"/>
    <p:sldId id="586" r:id="rId69"/>
    <p:sldId id="588" r:id="rId70"/>
    <p:sldId id="589" r:id="rId71"/>
    <p:sldId id="590" r:id="rId72"/>
    <p:sldId id="591" r:id="rId73"/>
    <p:sldId id="592" r:id="rId74"/>
    <p:sldId id="593" r:id="rId75"/>
    <p:sldId id="594" r:id="rId76"/>
    <p:sldId id="596" r:id="rId77"/>
    <p:sldId id="597" r:id="rId78"/>
    <p:sldId id="598" r:id="rId79"/>
    <p:sldId id="599" r:id="rId80"/>
    <p:sldId id="600" r:id="rId81"/>
    <p:sldId id="602" r:id="rId82"/>
    <p:sldId id="603" r:id="rId83"/>
    <p:sldId id="605" r:id="rId84"/>
    <p:sldId id="609" r:id="rId8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tableStyles" Target="tableStyles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2DF8-AA9A-4802-9150-A2E7758E6679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76DB5-EE20-4135-83A5-95CF66CD9A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2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76DB5-EE20-4135-83A5-95CF66CD9AB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52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D80DF8-2505-4D27-B738-37D288026A2D}" type="slidenum">
              <a:rPr lang="en-US" smtClean="0"/>
              <a:pPr eaLnBrk="1" hangingPunct="1"/>
              <a:t>65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2025" cy="3479800"/>
          </a:xfrm>
          <a:noFill/>
        </p:spPr>
        <p:txBody>
          <a:bodyPr wrap="none" anchor="ctr"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6" y="32919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602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16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14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4" y="329192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600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79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4" y="329192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600" y="434170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1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8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1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28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4" y="329192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8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4" y="329192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4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4212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94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12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10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85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5BBA-E21C-41F3-A88B-E4D66A5F5F4A}" type="slidenum">
              <a:rPr lang="es-ES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272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2795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PH" smtClean="0"/>
              <a:pPr/>
              <a:t>‹Nº›</a:t>
            </a:fld>
            <a:endParaRPr lang="en-PH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77803"/>
            <a:ext cx="8229600" cy="81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06816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875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6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922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2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6" y="32919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602" y="434174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744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46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311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41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70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161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78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95401"/>
            <a:ext cx="8229600" cy="4830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23323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219170" lvl="1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754" lvl="2" indent="-423323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38339" lvl="3" indent="-423323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47924" lvl="4" indent="-423323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1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657509" lvl="5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67093" lvl="6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678" lvl="7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263" lvl="8" indent="-42332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6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11853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1853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PH" smtClean="0"/>
              <a:pPr/>
              <a:t>‹Nº›</a:t>
            </a:fld>
            <a:endParaRPr lang="en-PH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77809"/>
            <a:ext cx="8229600" cy="81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5009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24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443" indent="0" algn="ctr">
              <a:buNone/>
              <a:defRPr sz="2700"/>
            </a:lvl2pPr>
            <a:lvl3pPr marL="1218900" indent="0" algn="ctr">
              <a:buNone/>
              <a:defRPr sz="2400"/>
            </a:lvl3pPr>
            <a:lvl4pPr marL="1828346" indent="0" algn="ctr">
              <a:buNone/>
              <a:defRPr sz="2100"/>
            </a:lvl4pPr>
            <a:lvl5pPr marL="2437798" indent="0" algn="ctr">
              <a:buNone/>
              <a:defRPr sz="2100"/>
            </a:lvl5pPr>
            <a:lvl6pPr marL="3047240" indent="0" algn="ctr">
              <a:buNone/>
              <a:defRPr sz="2100"/>
            </a:lvl6pPr>
            <a:lvl7pPr marL="3656683" indent="0" algn="ctr">
              <a:buNone/>
              <a:defRPr sz="2100"/>
            </a:lvl7pPr>
            <a:lvl8pPr marL="4266133" indent="0" algn="ctr">
              <a:buNone/>
              <a:defRPr sz="2100"/>
            </a:lvl8pPr>
            <a:lvl9pPr marL="4875581" indent="0" algn="ctr">
              <a:buNone/>
              <a:defRPr sz="21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F48139B-DEFC-4796-BB32-DDEAF549FB1E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0C281EE-8E8C-4A56-B230-F621E72DC5F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10677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58E81A-CA41-4F78-978D-A7240ACDD314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ECD8B7-C7B6-41D5-9840-FC300AC0399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165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4"/>
            <a:ext cx="78867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4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2189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34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43779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047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6566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2661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8755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3D83C2-456E-470D-AF2A-43B2531A2025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E37246A-81C7-400A-98EB-042443D5FE99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3545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9A6809-0DB8-40FA-B862-E07F43185C2B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47DC589-C872-4A53-985C-3AA5D73F5D7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89418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43" indent="0">
              <a:buNone/>
              <a:defRPr sz="2700" b="1"/>
            </a:lvl2pPr>
            <a:lvl3pPr marL="1218900" indent="0">
              <a:buNone/>
              <a:defRPr sz="2400" b="1"/>
            </a:lvl3pPr>
            <a:lvl4pPr marL="1828346" indent="0">
              <a:buNone/>
              <a:defRPr sz="2100" b="1"/>
            </a:lvl4pPr>
            <a:lvl5pPr marL="2437798" indent="0">
              <a:buNone/>
              <a:defRPr sz="2100" b="1"/>
            </a:lvl5pPr>
            <a:lvl6pPr marL="3047240" indent="0">
              <a:buNone/>
              <a:defRPr sz="2100" b="1"/>
            </a:lvl6pPr>
            <a:lvl7pPr marL="3656683" indent="0">
              <a:buNone/>
              <a:defRPr sz="2100" b="1"/>
            </a:lvl7pPr>
            <a:lvl8pPr marL="4266133" indent="0">
              <a:buNone/>
              <a:defRPr sz="2100" b="1"/>
            </a:lvl8pPr>
            <a:lvl9pPr marL="4875581" indent="0">
              <a:buNone/>
              <a:defRPr sz="21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1A4B22-2FB4-4596-9F20-4763391F7310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7D8BF94-609A-4B5A-949F-F02F6156789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8823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34473BA-D622-4EA8-BCB3-E856FF190DCD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D984B27-3459-413E-9C6A-27EFC6C024F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0674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C165C07-8718-4267-9686-B688502B2603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E7BAB6A-1A4B-4EBC-926E-A089472A114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681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1"/>
            <a:ext cx="4629150" cy="4873625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443" indent="0">
              <a:buNone/>
              <a:defRPr sz="1900"/>
            </a:lvl2pPr>
            <a:lvl3pPr marL="1218900" indent="0">
              <a:buNone/>
              <a:defRPr sz="1600"/>
            </a:lvl3pPr>
            <a:lvl4pPr marL="1828346" indent="0">
              <a:buNone/>
              <a:defRPr sz="1300"/>
            </a:lvl4pPr>
            <a:lvl5pPr marL="2437798" indent="0">
              <a:buNone/>
              <a:defRPr sz="1300"/>
            </a:lvl5pPr>
            <a:lvl6pPr marL="3047240" indent="0">
              <a:buNone/>
              <a:defRPr sz="1300"/>
            </a:lvl6pPr>
            <a:lvl7pPr marL="3656683" indent="0">
              <a:buNone/>
              <a:defRPr sz="1300"/>
            </a:lvl7pPr>
            <a:lvl8pPr marL="4266133" indent="0">
              <a:buNone/>
              <a:defRPr sz="1300"/>
            </a:lvl8pPr>
            <a:lvl9pPr marL="4875581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D966F8F-742C-4AAF-ABEB-4ED544A3CD09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1F71C61-F4DE-48E9-B6DD-E1FEF8DEDE7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5431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4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41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43" indent="0">
              <a:buNone/>
              <a:defRPr sz="3700"/>
            </a:lvl2pPr>
            <a:lvl3pPr marL="1218900" indent="0">
              <a:buNone/>
              <a:defRPr sz="3200"/>
            </a:lvl3pPr>
            <a:lvl4pPr marL="1828346" indent="0">
              <a:buNone/>
              <a:defRPr sz="2700"/>
            </a:lvl4pPr>
            <a:lvl5pPr marL="2437798" indent="0">
              <a:buNone/>
              <a:defRPr sz="2700"/>
            </a:lvl5pPr>
            <a:lvl6pPr marL="3047240" indent="0">
              <a:buNone/>
              <a:defRPr sz="2700"/>
            </a:lvl6pPr>
            <a:lvl7pPr marL="3656683" indent="0">
              <a:buNone/>
              <a:defRPr sz="2700"/>
            </a:lvl7pPr>
            <a:lvl8pPr marL="4266133" indent="0">
              <a:buNone/>
              <a:defRPr sz="2700"/>
            </a:lvl8pPr>
            <a:lvl9pPr marL="4875581" indent="0">
              <a:buNone/>
              <a:defRPr sz="27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2100"/>
            </a:lvl1pPr>
            <a:lvl2pPr marL="609443" indent="0">
              <a:buNone/>
              <a:defRPr sz="1900"/>
            </a:lvl2pPr>
            <a:lvl3pPr marL="1218900" indent="0">
              <a:buNone/>
              <a:defRPr sz="1600"/>
            </a:lvl3pPr>
            <a:lvl4pPr marL="1828346" indent="0">
              <a:buNone/>
              <a:defRPr sz="1300"/>
            </a:lvl4pPr>
            <a:lvl5pPr marL="2437798" indent="0">
              <a:buNone/>
              <a:defRPr sz="1300"/>
            </a:lvl5pPr>
            <a:lvl6pPr marL="3047240" indent="0">
              <a:buNone/>
              <a:defRPr sz="1300"/>
            </a:lvl6pPr>
            <a:lvl7pPr marL="3656683" indent="0">
              <a:buNone/>
              <a:defRPr sz="1300"/>
            </a:lvl7pPr>
            <a:lvl8pPr marL="4266133" indent="0">
              <a:buNone/>
              <a:defRPr sz="1300"/>
            </a:lvl8pPr>
            <a:lvl9pPr marL="4875581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0D8018D-D8DC-4B78-ACDA-2066C64D201B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FFC841-4418-4C3D-B78B-FC3747429FDE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10645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02D1DA-FB09-4C28-B782-6A244A2D1B9A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07271E7-C351-47F3-A4E1-14EC6D4D6B01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276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9"/>
            <a:ext cx="1971675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39"/>
            <a:ext cx="5800725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9CAE325-BAA4-47A5-9075-45CD59206F8C}" type="datetimeFigureOut">
              <a:rPr lang="es-MX"/>
              <a:pPr>
                <a:defRPr/>
              </a:pPr>
              <a:t>05/03/2025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9A5A7C8-A2A2-47A9-8898-016AA5E23943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88667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2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721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98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49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09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739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522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187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3243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54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1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5BBA-E21C-41F3-A88B-E4D66A5F5F4A}" type="slidenum">
              <a:rPr lang="es-ES">
                <a:solidFill>
                  <a:srgbClr val="ACCBF9">
                    <a:shade val="50000"/>
                  </a:srgbClr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6" y="32919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6" y="32919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6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6" y="329196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602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8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8279B3-5EE4-49CF-B63B-605FF832B0F5}" type="datetimeFigureOut">
              <a:rPr lang="es-ES" smtClean="0"/>
              <a:t>05/03/2025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87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87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B62E6C-E27F-4ECB-8110-094AB7B1859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4" y="329192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600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83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83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83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47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4" r:id="rId13"/>
    <p:sldLayoutId id="2147483748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4F62-E283-4589-947E-D5BFA6D44572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05/03/2025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566C0-A561-4AE2-8505-1B7C7EEB2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6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6191"/>
            <a:ext cx="7886700" cy="1325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6" rIns="121893" bIns="609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6685"/>
            <a:ext cx="78867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3" tIns="60946" rIns="121893" bIns="609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4"/>
            <a:ext cx="2057400" cy="366183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 defTabSz="914196">
              <a:defRPr/>
            </a:pPr>
            <a:fld id="{6205B5C3-A6D5-4CF5-9B2D-77144A67BFF6}" type="datetimeFigureOut">
              <a:rPr lang="es-MX" smtClean="0"/>
              <a:pPr defTabSz="914196">
                <a:defRPr/>
              </a:pPr>
              <a:t>05/03/2025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4"/>
            <a:ext cx="3086100" cy="366183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 defTabSz="914196"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4"/>
            <a:ext cx="2057400" cy="366183"/>
          </a:xfrm>
          <a:prstGeom prst="rect">
            <a:avLst/>
          </a:prstGeom>
        </p:spPr>
        <p:txBody>
          <a:bodyPr vert="horz" lIns="121893" tIns="60946" rIns="121893" bIns="60946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>
                    <a:tint val="75000"/>
                  </a:prstClr>
                </a:solidFill>
                <a:latin typeface="Calibri"/>
              </a:defRPr>
            </a:lvl1pPr>
          </a:lstStyle>
          <a:p>
            <a:pPr defTabSz="914196">
              <a:defRPr/>
            </a:pPr>
            <a:fld id="{91C09CAC-1C90-425B-BEFF-944680767EED}" type="slidenum">
              <a:rPr lang="es-MX" smtClean="0"/>
              <a:pPr defTabSz="914196"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78902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/>
        </a:defRPr>
      </a:lvl5pPr>
      <a:lvl6pPr marL="609443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/>
        </a:defRPr>
      </a:lvl6pPr>
      <a:lvl7pPr marL="1218900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/>
        </a:defRPr>
      </a:lvl7pPr>
      <a:lvl8pPr marL="1828346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/>
        </a:defRPr>
      </a:lvl8pPr>
      <a:lvl9pPr marL="2437798" algn="l" rtl="0" fontAlgn="base">
        <a:lnSpc>
          <a:spcPct val="90000"/>
        </a:lnSpc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 Light"/>
        </a:defRPr>
      </a:lvl9pPr>
    </p:titleStyle>
    <p:bodyStyle>
      <a:lvl1pPr marL="304720" indent="-304720" algn="l" rtl="0" eaLnBrk="0" fontAlgn="base" hangingPunct="0">
        <a:lnSpc>
          <a:spcPct val="90000"/>
        </a:lnSpc>
        <a:spcBef>
          <a:spcPts val="1333"/>
        </a:spcBef>
        <a:spcAft>
          <a:spcPct val="0"/>
        </a:spcAft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73" indent="-30472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1" indent="-30472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742518" indent="-304720" algn="l" rtl="0" eaLnBrk="0" fontAlgn="base" hangingPunct="0">
        <a:lnSpc>
          <a:spcPct val="90000"/>
        </a:lnSpc>
        <a:spcBef>
          <a:spcPts val="667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51960" indent="-304720" algn="l" defTabSz="12189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3" indent="-304720" algn="l" defTabSz="12189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0" indent="-304720" algn="l" defTabSz="12189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6" indent="-304720" algn="l" defTabSz="121890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4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6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8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0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9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88279B3-5EE4-49CF-B63B-605FF832B0F5}" type="datetimeFigureOut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05/03/2025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B62E6C-E27F-4ECB-8110-094AB7B1859F}" type="slidenum">
              <a:rPr lang="es-ES" smtClean="0">
                <a:solidFill>
                  <a:srgbClr val="ACCBF9">
                    <a:shade val="50000"/>
                  </a:srgbClr>
                </a:solidFill>
              </a:rPr>
              <a:pPr/>
              <a:t>‹Nº›</a:t>
            </a:fld>
            <a:endParaRPr lang="es-ES">
              <a:solidFill>
                <a:srgbClr val="ACCBF9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1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observatorios.uo.edu.cu/ceciencias/2023/11/30/curso-tecnologia-educativa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ursos.uo.edu.cu/" TargetMode="External"/><Relationship Id="rId2" Type="http://schemas.openxmlformats.org/officeDocument/2006/relationships/hyperlink" Target="https://eva.uo.edu.cu/" TargetMode="Externa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4" r="-2"/>
          <a:stretch>
            <a:fillRect/>
          </a:stretch>
        </p:blipFill>
        <p:spPr bwMode="auto">
          <a:xfrm>
            <a:off x="1" y="0"/>
            <a:ext cx="3583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13" y="3908"/>
            <a:ext cx="2472137" cy="80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411665"/>
            <a:ext cx="5544616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5731221" cy="150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915816" y="316739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 CURSO DE TECNOLOGÍA EDUCATIVA</a:t>
            </a:r>
            <a:endParaRPr lang="es-ES" sz="2800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051720" y="694400"/>
            <a:ext cx="6431607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800080"/>
              </a:buClr>
              <a:buSzPct val="145000"/>
            </a:pPr>
            <a:r>
              <a:rPr lang="es-ES" sz="280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MODELO DE EDUCACIÓN PRESENCIAL </a:t>
            </a:r>
            <a:endParaRPr lang="en-US" sz="2800" dirty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89868" y="1523907"/>
            <a:ext cx="8208912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D6A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marL="457200" indent="-4572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El proceso </a:t>
            </a:r>
            <a:r>
              <a:rPr lang="es-ES" sz="2800" b="0" dirty="0">
                <a:solidFill>
                  <a:srgbClr val="000000"/>
                </a:solidFill>
                <a:latin typeface="Arial Narrow" pitchFamily="34" charset="0"/>
              </a:rPr>
              <a:t>de formación tiene lugar, fundamentalmente, a partir de la </a:t>
            </a:r>
            <a:r>
              <a:rPr lang="es-ES" sz="2800" dirty="0" smtClean="0">
                <a:solidFill>
                  <a:srgbClr val="000000"/>
                </a:solidFill>
                <a:latin typeface="Arial Narrow" pitchFamily="34" charset="0"/>
              </a:rPr>
              <a:t>presencia en </a:t>
            </a:r>
            <a:r>
              <a:rPr lang="es-ES" sz="2800" dirty="0">
                <a:solidFill>
                  <a:srgbClr val="000000"/>
                </a:solidFill>
                <a:latin typeface="Arial Narrow" pitchFamily="34" charset="0"/>
              </a:rPr>
              <a:t>el mismo lugar y en el mismo tiempo</a:t>
            </a:r>
            <a:r>
              <a:rPr lang="es-ES" sz="2800" b="0" dirty="0">
                <a:solidFill>
                  <a:srgbClr val="000000"/>
                </a:solidFill>
                <a:latin typeface="Arial Narrow" pitchFamily="34" charset="0"/>
              </a:rPr>
              <a:t>, de los estudiantes y sus profesores, con lo cual se asegura una relación estable y permanente entre ambos </a:t>
            </a: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para </a:t>
            </a:r>
            <a:r>
              <a:rPr lang="es-ES" sz="2800" b="0" dirty="0">
                <a:solidFill>
                  <a:srgbClr val="000000"/>
                </a:solidFill>
                <a:latin typeface="Arial Narrow" pitchFamily="34" charset="0"/>
              </a:rPr>
              <a:t>lograr los objetivos </a:t>
            </a: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propuestos.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7135"/>
            <a:ext cx="1296144" cy="10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75557" y="3713818"/>
            <a:ext cx="8200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hangingPunct="0"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rgbClr val="000000"/>
                </a:solidFill>
                <a:latin typeface="Arial Narrow" pitchFamily="34" charset="0"/>
              </a:rPr>
              <a:t>La interacción profesor - estudiantes se produce cara a cara. Está centrada en el </a:t>
            </a:r>
            <a:r>
              <a:rPr lang="es-ES" sz="2800" b="1" dirty="0">
                <a:solidFill>
                  <a:srgbClr val="000000"/>
                </a:solidFill>
                <a:latin typeface="Arial Narrow" pitchFamily="34" charset="0"/>
              </a:rPr>
              <a:t>rol del profesor </a:t>
            </a:r>
            <a:r>
              <a:rPr lang="es-ES" sz="2800" dirty="0">
                <a:solidFill>
                  <a:srgbClr val="000000"/>
                </a:solidFill>
                <a:latin typeface="Arial Narrow" pitchFamily="34" charset="0"/>
              </a:rPr>
              <a:t>que es quien imparte los contenidos. </a:t>
            </a:r>
            <a:r>
              <a:rPr lang="es-ES" sz="2800" b="1" dirty="0">
                <a:solidFill>
                  <a:srgbClr val="000000"/>
                </a:solidFill>
                <a:latin typeface="Arial Narrow" pitchFamily="34" charset="0"/>
              </a:rPr>
              <a:t>Rol pasivo de los estudiantes</a:t>
            </a:r>
            <a:r>
              <a:rPr lang="es-ES" sz="28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es-E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9868" y="500648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eaLnBrk="0" hangingPunct="0"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srgbClr val="000000"/>
                </a:solidFill>
                <a:latin typeface="Arial Narrow" pitchFamily="34" charset="0"/>
              </a:rPr>
              <a:t>Las pizarras, tizas, libros, aulas, conforman el escenario del proceso de enseñanza-aprendizaje</a:t>
            </a:r>
            <a:r>
              <a:rPr lang="es-ES" sz="2800" dirty="0" smtClean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es-E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/>
      <p:bldP spid="117764" grpId="0"/>
      <p:bldP spid="117764" grpId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722762" y="1056319"/>
            <a:ext cx="5896520" cy="55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800080"/>
              </a:buClr>
              <a:buSzPct val="145000"/>
              <a:buFont typeface="Wingdings" pitchFamily="2" charset="2"/>
              <a:buNone/>
            </a:pPr>
            <a:r>
              <a:rPr lang="es-ES" sz="260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MODELO EDUCACIÓN </a:t>
            </a:r>
            <a:r>
              <a:rPr lang="es-ES" sz="2600" dirty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A </a:t>
            </a:r>
            <a:r>
              <a:rPr lang="es-ES" sz="2600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DISTANCIA (E a D) </a:t>
            </a:r>
            <a:endParaRPr lang="en-US" sz="2600" dirty="0"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633203"/>
            <a:ext cx="1944216" cy="12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7690" y="2213260"/>
            <a:ext cx="8056760" cy="9541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7D6A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Existe una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separación física entre el profesor y los estudiantes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 en el acto de enseñar y aprender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es-ES" sz="2800" b="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6" name="CuadroTexto 1"/>
          <p:cNvSpPr txBox="1"/>
          <p:nvPr/>
        </p:nvSpPr>
        <p:spPr>
          <a:xfrm>
            <a:off x="529432" y="3429004"/>
            <a:ext cx="8075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Es poca o nula la frecuencia con que se encuentran estudiantes y profesores para desarrollar el proceso de formación, como consecuencia de lo cual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predomina la 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autopreparación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 del estudiante</a:t>
            </a:r>
            <a:r>
              <a:rPr lang="es-ES" sz="28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es-ES" sz="28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/>
      <p:bldP spid="5" grpId="0"/>
      <p:bldP spid="5" grpId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979712" y="1412619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MODELO SEMI PRESENCIAL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708"/>
            <a:ext cx="1296144" cy="10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8664"/>
            <a:ext cx="1944216" cy="12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73300" y="1943283"/>
            <a:ext cx="78488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600" dirty="0" smtClean="0">
                <a:latin typeface="Arial Narrow" pitchFamily="34" charset="0"/>
              </a:rPr>
              <a:t>Modelo educativo donde se combinan actividades presenciales y a distancia.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600" b="1" dirty="0" smtClean="0">
                <a:latin typeface="Arial Narrow" pitchFamily="34" charset="0"/>
              </a:rPr>
              <a:t>Presupone la disminución </a:t>
            </a:r>
            <a:r>
              <a:rPr lang="es-ES" sz="2600" b="1" dirty="0">
                <a:latin typeface="Arial Narrow" pitchFamily="34" charset="0"/>
              </a:rPr>
              <a:t>de la presencia física del profesor frente a los estudiantes </a:t>
            </a:r>
            <a:r>
              <a:rPr lang="es-ES" sz="2600" dirty="0" smtClean="0">
                <a:latin typeface="Arial Narrow" pitchFamily="34" charset="0"/>
              </a:rPr>
              <a:t>lo que implica el </a:t>
            </a:r>
            <a:r>
              <a:rPr lang="es-ES_tradnl" sz="2600" dirty="0" smtClean="0">
                <a:latin typeface="Arial Narrow" pitchFamily="34" charset="0"/>
              </a:rPr>
              <a:t>empleo de variados </a:t>
            </a:r>
            <a:r>
              <a:rPr lang="es-ES_tradnl" sz="2600" b="1" dirty="0" smtClean="0">
                <a:solidFill>
                  <a:srgbClr val="C00000"/>
                </a:solidFill>
                <a:latin typeface="Arial Narrow" pitchFamily="34" charset="0"/>
              </a:rPr>
              <a:t>medios didácticos </a:t>
            </a:r>
            <a:r>
              <a:rPr lang="es-ES_tradnl" sz="2600" dirty="0" smtClean="0">
                <a:latin typeface="Arial Narrow" pitchFamily="34" charset="0"/>
              </a:rPr>
              <a:t>para apoyar </a:t>
            </a:r>
            <a:r>
              <a:rPr lang="es-ES_tradnl" sz="2600" dirty="0">
                <a:latin typeface="Arial Narrow" pitchFamily="34" charset="0"/>
              </a:rPr>
              <a:t>la </a:t>
            </a:r>
            <a:r>
              <a:rPr lang="es-ES_tradnl" sz="2600" dirty="0" smtClean="0">
                <a:latin typeface="Arial Narrow" pitchFamily="34" charset="0"/>
              </a:rPr>
              <a:t>auto-preparación </a:t>
            </a:r>
            <a:r>
              <a:rPr lang="es-ES_tradnl" sz="2600" dirty="0">
                <a:latin typeface="Arial Narrow" pitchFamily="34" charset="0"/>
              </a:rPr>
              <a:t>de estos </a:t>
            </a:r>
            <a:r>
              <a:rPr lang="es-ES_tradnl" sz="2600" dirty="0" smtClean="0">
                <a:latin typeface="Arial Narrow" pitchFamily="34" charset="0"/>
              </a:rPr>
              <a:t>últimos y favorecer su aprendizaje.</a:t>
            </a:r>
            <a:endParaRPr lang="es-ES" sz="2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75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8"/>
          <p:cNvSpPr>
            <a:spLocks noChangeArrowheads="1"/>
          </p:cNvSpPr>
          <p:nvPr/>
        </p:nvSpPr>
        <p:spPr bwMode="auto">
          <a:xfrm>
            <a:off x="428625" y="620688"/>
            <a:ext cx="8286750" cy="5544467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57194" y="1374787"/>
            <a:ext cx="8358187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s-ES" sz="800" dirty="0"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" sz="2800" dirty="0">
                <a:latin typeface="Arial Narrow" panose="020B0606020202030204" pitchFamily="34" charset="0"/>
              </a:rPr>
              <a:t>Constituyen cualquier recurso elaborado o utilizado con la intención de facilitar el proceso de enseñanza - aprendizaje.</a:t>
            </a:r>
          </a:p>
          <a:p>
            <a:pPr algn="just" eaLnBrk="1" hangingPunct="1"/>
            <a:endParaRPr lang="es-ES" sz="800" dirty="0">
              <a:latin typeface="Arial Narrow" panose="020B0606020202030204" pitchFamily="34" charset="0"/>
            </a:endParaRPr>
          </a:p>
          <a:p>
            <a:pPr algn="r" eaLnBrk="1" hangingPunct="1"/>
            <a:r>
              <a:rPr lang="es-ES" sz="2800" b="1" dirty="0" smtClean="0">
                <a:latin typeface="Arial Narrow" panose="020B0606020202030204" pitchFamily="34" charset="0"/>
              </a:rPr>
              <a:t>(H</a:t>
            </a:r>
            <a:r>
              <a:rPr lang="es-ES" sz="2800" b="1" dirty="0">
                <a:latin typeface="Arial Narrow" panose="020B0606020202030204" pitchFamily="34" charset="0"/>
              </a:rPr>
              <a:t>. </a:t>
            </a:r>
            <a:r>
              <a:rPr lang="es-ES" sz="2800" b="1" dirty="0" smtClean="0">
                <a:latin typeface="Arial Narrow" panose="020B0606020202030204" pitchFamily="34" charset="0"/>
              </a:rPr>
              <a:t>Fuentes, 2011)</a:t>
            </a:r>
            <a:endParaRPr lang="es-ES" sz="2800" b="1" dirty="0">
              <a:latin typeface="Arial Narrow" panose="020B0606020202030204" pitchFamily="34" charset="0"/>
            </a:endParaRPr>
          </a:p>
          <a:p>
            <a:pPr algn="r" eaLnBrk="1" hangingPunct="1"/>
            <a:endParaRPr lang="es-ES" sz="2800" b="1" dirty="0">
              <a:solidFill>
                <a:srgbClr val="990000"/>
              </a:solidFill>
              <a:latin typeface="Arial Narrow" panose="020B0606020202030204" pitchFamily="34" charset="0"/>
            </a:endParaRPr>
          </a:p>
          <a:p>
            <a:pPr algn="ctr" eaLnBrk="1" hangingPunct="1"/>
            <a:r>
              <a:rPr lang="es-E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¿CON QUÉ ENSEÑAR Y APRENDER?</a:t>
            </a:r>
            <a:r>
              <a:rPr lang="es-ES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es-ES" sz="2800" dirty="0">
              <a:latin typeface="Arial Narrow" panose="020B0606020202030204" pitchFamily="34" charset="0"/>
            </a:endParaRPr>
          </a:p>
        </p:txBody>
      </p:sp>
      <p:sp>
        <p:nvSpPr>
          <p:cNvPr id="17412" name="3 Rectángulo"/>
          <p:cNvSpPr>
            <a:spLocks noChangeArrowheads="1"/>
          </p:cNvSpPr>
          <p:nvPr/>
        </p:nvSpPr>
        <p:spPr bwMode="auto">
          <a:xfrm>
            <a:off x="428625" y="428625"/>
            <a:ext cx="82867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MEDIOS DIDÁCTICOS O MEDIADORES DIDÁCTICOS O </a:t>
            </a:r>
            <a:r>
              <a:rPr lang="es-ES_tradnl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MEDIOS DE ENSEÑANZA</a:t>
            </a:r>
            <a:r>
              <a:rPr lang="es-ES" sz="2600" b="1" dirty="0">
                <a:latin typeface="Arial Narrow" panose="020B0606020202030204" pitchFamily="34" charset="0"/>
              </a:rPr>
              <a:t> </a:t>
            </a:r>
            <a:endParaRPr lang="es-ES_tradnl" sz="2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5603" name="3 Rectángulo"/>
          <p:cNvSpPr>
            <a:spLocks noChangeArrowheads="1"/>
          </p:cNvSpPr>
          <p:nvPr/>
        </p:nvSpPr>
        <p:spPr bwMode="auto">
          <a:xfrm>
            <a:off x="500069" y="428625"/>
            <a:ext cx="8643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C00000"/>
                </a:solidFill>
                <a:latin typeface="Arial Narrow" panose="020B0606020202030204" pitchFamily="34" charset="0"/>
              </a:rPr>
              <a:t>PAPEL DE LOS </a:t>
            </a:r>
            <a:r>
              <a:rPr lang="es-ES" sz="2800" b="1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>
              <a:latin typeface="Arial Narrow" panose="020B0606020202030204" pitchFamily="34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30219" y="1268425"/>
            <a:ext cx="824547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9875" indent="-269875" algn="just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Aprovechan las potencialidades perceptivas de los canales sensoriales, permitiendo la retención por más tiempo y de manera más activa de los conceptos y fenómenos estudiados.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Crean 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intereses cognoscitivos.</a:t>
            </a:r>
          </a:p>
          <a:p>
            <a:pPr marL="182563" indent="-182563" algn="just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Imprimen más emotividad al proceso de apropiación de los conocimientos y lo enriquecen metodológicamente.</a:t>
            </a:r>
          </a:p>
        </p:txBody>
      </p:sp>
    </p:spTree>
    <p:extLst>
      <p:ext uri="{BB962C8B-B14F-4D97-AF65-F5344CB8AC3E}">
        <p14:creationId xmlns:p14="http://schemas.microsoft.com/office/powerpoint/2010/main" val="25067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6627" name="3 Rectángulo"/>
          <p:cNvSpPr>
            <a:spLocks noChangeArrowheads="1"/>
          </p:cNvSpPr>
          <p:nvPr/>
        </p:nvSpPr>
        <p:spPr bwMode="auto">
          <a:xfrm>
            <a:off x="500069" y="428625"/>
            <a:ext cx="8643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C00000"/>
                </a:solidFill>
                <a:latin typeface="Arial Narrow" panose="020B0606020202030204" pitchFamily="34" charset="0"/>
              </a:rPr>
              <a:t>PAPEL DE LOS </a:t>
            </a:r>
            <a:r>
              <a:rPr lang="es-ES" sz="2800" b="1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>
              <a:latin typeface="Arial Narrow" panose="020B0606020202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7429" y="1266309"/>
            <a:ext cx="8097019" cy="19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No basta una excelente preparación de los contenidos de la clase si no van acompañados de una 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adecuada coherencia en los medios didácticos utilizados.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415130" y="3297634"/>
            <a:ext cx="828161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Los medios didácticos no solamente transmiten información, sino que hacen de 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mediadores entre la realidad y los estudiantes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, de ahí su denominación.</a:t>
            </a:r>
          </a:p>
        </p:txBody>
      </p:sp>
    </p:spTree>
    <p:extLst>
      <p:ext uri="{BB962C8B-B14F-4D97-AF65-F5344CB8AC3E}">
        <p14:creationId xmlns:p14="http://schemas.microsoft.com/office/powerpoint/2010/main" val="1665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6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683568" y="1215916"/>
            <a:ext cx="7848872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Proporcionar información.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Guiar los aprendizajes de los estudiantes, instruir.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Ejercitar habilidades, entrenar.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Evaluar conocimientos y habilidades.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Proporcionar </a:t>
            </a:r>
            <a:r>
              <a:rPr lang="es-ES" sz="2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simulaciones </a:t>
            </a:r>
            <a:r>
              <a:rPr lang="es-E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(que </a:t>
            </a:r>
            <a:r>
              <a:rPr lang="es-E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ofrecen entornos para la observación, exploración y la experimentación).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400" b="1" dirty="0">
                <a:solidFill>
                  <a:srgbClr val="000000"/>
                </a:solidFill>
                <a:latin typeface="Arial Narrow" panose="020B0606020202030204" pitchFamily="34" charset="0"/>
              </a:rPr>
              <a:t>Proporcionar entornos para la expresión y la creación.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403648" y="69269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FUNCIONES DE LOS MEDIOS DIDÁCTICOS</a:t>
            </a:r>
            <a:endParaRPr lang="es-ES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8"/>
          <p:cNvSpPr>
            <a:spLocks noChangeArrowheads="1"/>
          </p:cNvSpPr>
          <p:nvPr/>
        </p:nvSpPr>
        <p:spPr bwMode="auto">
          <a:xfrm>
            <a:off x="285753" y="133350"/>
            <a:ext cx="8569324" cy="6338888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8435" name="3 Rectángulo"/>
          <p:cNvSpPr>
            <a:spLocks noChangeArrowheads="1"/>
          </p:cNvSpPr>
          <p:nvPr/>
        </p:nvSpPr>
        <p:spPr bwMode="auto">
          <a:xfrm>
            <a:off x="408450" y="339792"/>
            <a:ext cx="8643937" cy="61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CLASIFICACIÓN DE LOS </a:t>
            </a:r>
            <a:r>
              <a:rPr lang="es-ES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600" b="1" dirty="0">
              <a:latin typeface="Arial Narrow" panose="020B0606020202030204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58781" y="914400"/>
            <a:ext cx="8569325" cy="509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ES" sz="2500" dirty="0">
                <a:latin typeface="Arial Narrow" panose="020B0606020202030204" pitchFamily="34" charset="0"/>
              </a:rPr>
              <a:t>Según su</a:t>
            </a:r>
            <a:r>
              <a:rPr lang="es-ES" sz="2500" b="1" dirty="0">
                <a:latin typeface="Arial Narrow" panose="020B0606020202030204" pitchFamily="34" charset="0"/>
              </a:rPr>
              <a:t> </a:t>
            </a:r>
            <a:r>
              <a:rPr lang="es-ES" sz="2500" b="1" dirty="0">
                <a:solidFill>
                  <a:srgbClr val="990000"/>
                </a:solidFill>
                <a:latin typeface="Arial Narrow" panose="020B0606020202030204" pitchFamily="34" charset="0"/>
              </a:rPr>
              <a:t>aparición, </a:t>
            </a:r>
            <a:r>
              <a:rPr lang="es-ES" sz="2500" dirty="0">
                <a:latin typeface="Arial Narrow" panose="020B0606020202030204" pitchFamily="34" charset="0"/>
              </a:rPr>
              <a:t>a partir del</a:t>
            </a:r>
            <a:r>
              <a:rPr lang="es-ES" sz="2500" b="1" dirty="0">
                <a:solidFill>
                  <a:srgbClr val="990000"/>
                </a:solidFill>
                <a:latin typeface="Arial Narrow" panose="020B0606020202030204" pitchFamily="34" charset="0"/>
              </a:rPr>
              <a:t> criterio de generaciones de mediadores</a:t>
            </a:r>
            <a:r>
              <a:rPr lang="es-ES" sz="2500" b="1" dirty="0">
                <a:latin typeface="Arial Narrow" panose="020B0606020202030204" pitchFamily="34" charset="0"/>
              </a:rPr>
              <a:t>: </a:t>
            </a:r>
          </a:p>
          <a:p>
            <a:pPr algn="just" eaLnBrk="1" hangingPunct="1"/>
            <a:endParaRPr lang="es-ES" sz="2500" b="1" dirty="0">
              <a:latin typeface="Arial Narrow" panose="020B0606020202030204" pitchFamily="34" charset="0"/>
            </a:endParaRPr>
          </a:p>
          <a:p>
            <a:pPr algn="just" eaLnBrk="1" hangingPunct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es-ES" sz="2500" b="1" i="1" dirty="0">
                <a:latin typeface="Arial Narrow" panose="020B0606020202030204" pitchFamily="34" charset="0"/>
              </a:rPr>
              <a:t>Primera generación</a:t>
            </a:r>
            <a:r>
              <a:rPr lang="es-ES" sz="2500" dirty="0">
                <a:latin typeface="Arial Narrow" panose="020B0606020202030204" pitchFamily="34" charset="0"/>
              </a:rPr>
              <a:t> (libros de texto, manuales, guías prácticas, entre otros). </a:t>
            </a:r>
          </a:p>
          <a:p>
            <a:pPr algn="just" eaLnBrk="1" hangingPunct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es-ES" sz="2500" b="1" i="1" dirty="0">
                <a:latin typeface="Arial Narrow" panose="020B0606020202030204" pitchFamily="34" charset="0"/>
              </a:rPr>
              <a:t>Segunda generación</a:t>
            </a:r>
            <a:r>
              <a:rPr lang="es-ES" sz="2500" dirty="0">
                <a:latin typeface="Arial Narrow" panose="020B0606020202030204" pitchFamily="34" charset="0"/>
              </a:rPr>
              <a:t> (pancartas, transparencias, demostraciones con equipos reales). </a:t>
            </a:r>
          </a:p>
          <a:p>
            <a:pPr algn="just" eaLnBrk="1" hangingPunct="1">
              <a:buClr>
                <a:srgbClr val="0066CC"/>
              </a:buClr>
            </a:pPr>
            <a:endParaRPr lang="es-ES" sz="2500" b="1" i="1" dirty="0">
              <a:latin typeface="Arial Narrow" panose="020B0606020202030204" pitchFamily="34" charset="0"/>
            </a:endParaRPr>
          </a:p>
          <a:p>
            <a:pPr algn="just" eaLnBrk="1" hangingPunct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es-ES" sz="2500" b="1" i="1" dirty="0">
                <a:latin typeface="Arial Narrow" panose="020B0606020202030204" pitchFamily="34" charset="0"/>
              </a:rPr>
              <a:t>Tercera generación</a:t>
            </a:r>
            <a:r>
              <a:rPr lang="es-ES" sz="2500" dirty="0">
                <a:latin typeface="Arial Narrow" panose="020B0606020202030204" pitchFamily="34" charset="0"/>
              </a:rPr>
              <a:t> (videos, grabadoras, TV, cine, entre otros).</a:t>
            </a:r>
          </a:p>
          <a:p>
            <a:pPr algn="just" eaLnBrk="1" hangingPunct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es-ES" sz="2500" b="1" i="1" dirty="0">
                <a:latin typeface="Arial Narrow" panose="020B0606020202030204" pitchFamily="34" charset="0"/>
              </a:rPr>
              <a:t>Cuarta generación</a:t>
            </a:r>
            <a:r>
              <a:rPr lang="es-ES" sz="2500" dirty="0">
                <a:latin typeface="Arial Narrow" panose="020B0606020202030204" pitchFamily="34" charset="0"/>
              </a:rPr>
              <a:t> (computadoras, software educativos: enseñanza asistida por computadoras). </a:t>
            </a:r>
          </a:p>
          <a:p>
            <a:pPr algn="just" eaLnBrk="1" hangingPunct="1">
              <a:buClr>
                <a:srgbClr val="0066CC"/>
              </a:buClr>
              <a:buFont typeface="Wingdings" panose="05000000000000000000" pitchFamily="2" charset="2"/>
              <a:buChar char="§"/>
            </a:pPr>
            <a:r>
              <a:rPr lang="es-ES" sz="2500" b="1" dirty="0">
                <a:latin typeface="Arial Narrow" panose="020B0606020202030204" pitchFamily="34" charset="0"/>
              </a:rPr>
              <a:t>Quinta generación: </a:t>
            </a:r>
            <a:r>
              <a:rPr lang="es-ES" sz="2500" dirty="0" smtClean="0">
                <a:latin typeface="Arial Narrow" panose="020B0606020202030204" pitchFamily="34" charset="0"/>
              </a:rPr>
              <a:t>Medios basados en las TIC</a:t>
            </a:r>
            <a:endParaRPr lang="es-ES" sz="2500" dirty="0">
              <a:latin typeface="Arial Narrow" panose="020B0606020202030204" pitchFamily="34" charset="0"/>
            </a:endParaRPr>
          </a:p>
          <a:p>
            <a:pPr algn="just" eaLnBrk="1" hangingPunct="1">
              <a:buClr>
                <a:srgbClr val="0066CC"/>
              </a:buClr>
              <a:buFont typeface="Wingdings" panose="05000000000000000000" pitchFamily="2" charset="2"/>
              <a:buChar char="§"/>
            </a:pPr>
            <a:endParaRPr lang="es-ES" sz="2500" dirty="0">
              <a:latin typeface="Arial Narrow" panose="020B0606020202030204" pitchFamily="34" charset="0"/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443163"/>
            <a:ext cx="76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89" y="3292501"/>
            <a:ext cx="5540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975" y="3860833"/>
            <a:ext cx="6477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90" y="4699012"/>
            <a:ext cx="7715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30" y="5157192"/>
            <a:ext cx="8731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6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8"/>
          <p:cNvSpPr>
            <a:spLocks noChangeArrowheads="1"/>
          </p:cNvSpPr>
          <p:nvPr/>
        </p:nvSpPr>
        <p:spPr bwMode="auto">
          <a:xfrm>
            <a:off x="395537" y="797719"/>
            <a:ext cx="8558986" cy="4176312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577" y="1433519"/>
            <a:ext cx="763284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s-ES" sz="2800" dirty="0">
                <a:latin typeface="Arial Narrow" panose="020B0606020202030204" pitchFamily="34" charset="0"/>
              </a:rPr>
              <a:t> En dependencia de los </a:t>
            </a: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sentidos involucrados en la percepción</a:t>
            </a:r>
            <a:r>
              <a:rPr lang="es-ES" sz="2800" dirty="0">
                <a:latin typeface="Arial Narrow" panose="020B0606020202030204" pitchFamily="34" charset="0"/>
              </a:rPr>
              <a:t>:</a:t>
            </a:r>
          </a:p>
          <a:p>
            <a:pPr algn="just" eaLnBrk="1" hangingPunct="1"/>
            <a:endParaRPr lang="es-ES" sz="2800" dirty="0">
              <a:latin typeface="Arial Narrow" panose="020B0606020202030204" pitchFamily="34" charset="0"/>
            </a:endParaRP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rial Narrow" panose="020B0606020202030204" pitchFamily="34" charset="0"/>
              </a:rPr>
              <a:t> Visuales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rial Narrow" panose="020B0606020202030204" pitchFamily="34" charset="0"/>
              </a:rPr>
              <a:t> Auditivos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rial Narrow" panose="020B0606020202030204" pitchFamily="34" charset="0"/>
              </a:rPr>
              <a:t> Audio-visuales.</a:t>
            </a:r>
          </a:p>
        </p:txBody>
      </p:sp>
      <p:sp>
        <p:nvSpPr>
          <p:cNvPr id="19460" name="3 Rectángulo"/>
          <p:cNvSpPr>
            <a:spLocks noChangeArrowheads="1"/>
          </p:cNvSpPr>
          <p:nvPr/>
        </p:nvSpPr>
        <p:spPr bwMode="auto">
          <a:xfrm>
            <a:off x="500069" y="428625"/>
            <a:ext cx="8643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C00000"/>
                </a:solidFill>
                <a:latin typeface="Arial Narrow" panose="020B0606020202030204" pitchFamily="34" charset="0"/>
              </a:rPr>
              <a:t>CLASIFICACIÓN DE LOS </a:t>
            </a:r>
            <a:r>
              <a:rPr lang="es-ES" sz="2800" b="1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9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0483" name="3 Rectángulo"/>
          <p:cNvSpPr>
            <a:spLocks noChangeArrowheads="1"/>
          </p:cNvSpPr>
          <p:nvPr/>
        </p:nvSpPr>
        <p:spPr bwMode="auto">
          <a:xfrm>
            <a:off x="500069" y="428625"/>
            <a:ext cx="8643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C00000"/>
                </a:solidFill>
                <a:latin typeface="Arial Narrow" panose="020B0606020202030204" pitchFamily="34" charset="0"/>
              </a:rPr>
              <a:t>CLASIFICACIÓN DE LOS </a:t>
            </a:r>
            <a:r>
              <a:rPr lang="es-ES" sz="2800" b="1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>
              <a:latin typeface="Arial Narrow" panose="020B060602020203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01316" y="1325726"/>
            <a:ext cx="7704856" cy="250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7313" lvl="1" algn="just">
              <a:spcBef>
                <a:spcPct val="20000"/>
              </a:spcBef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s-ES" sz="2800" dirty="0">
                <a:latin typeface="Arial Narrow" panose="020B0606020202030204" pitchFamily="34" charset="0"/>
              </a:rPr>
              <a:t> En dependencia de la </a:t>
            </a:r>
            <a:r>
              <a:rPr lang="es-ES" sz="2800" b="1" dirty="0">
                <a:latin typeface="Arial Narrow" panose="020B0606020202030204" pitchFamily="34" charset="0"/>
              </a:rPr>
              <a:t>acción que provocan en los </a:t>
            </a:r>
            <a:r>
              <a:rPr lang="es-ES" sz="2800" b="1" dirty="0" smtClean="0">
                <a:latin typeface="Arial Narrow" panose="020B0606020202030204" pitchFamily="34" charset="0"/>
              </a:rPr>
              <a:t>sujetos, </a:t>
            </a:r>
            <a:r>
              <a:rPr lang="es-ES" sz="2800" dirty="0">
                <a:latin typeface="Arial Narrow" panose="020B0606020202030204" pitchFamily="34" charset="0"/>
              </a:rPr>
              <a:t>pueden ser</a:t>
            </a:r>
            <a:r>
              <a:rPr lang="es-ES" sz="2800" dirty="0" smtClean="0">
                <a:latin typeface="Arial Narrow" panose="020B0606020202030204" pitchFamily="34" charset="0"/>
              </a:rPr>
              <a:t>:</a:t>
            </a:r>
          </a:p>
          <a:p>
            <a:pPr lvl="1" algn="just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 smtClean="0">
                <a:latin typeface="Arial Narrow" panose="020B0606020202030204" pitchFamily="34" charset="0"/>
              </a:rPr>
              <a:t> </a:t>
            </a:r>
            <a:r>
              <a:rPr lang="es-ES" sz="2800" dirty="0">
                <a:latin typeface="Arial Narrow" panose="020B0606020202030204" pitchFamily="34" charset="0"/>
              </a:rPr>
              <a:t>Mediadores </a:t>
            </a:r>
            <a:r>
              <a:rPr lang="es-ES" sz="2800" dirty="0">
                <a:solidFill>
                  <a:srgbClr val="990000"/>
                </a:solidFill>
                <a:latin typeface="Arial Narrow" panose="020B0606020202030204" pitchFamily="34" charset="0"/>
              </a:rPr>
              <a:t>pasivos</a:t>
            </a:r>
            <a:r>
              <a:rPr lang="es-ES" sz="2800" dirty="0">
                <a:latin typeface="Arial Narrow" panose="020B0606020202030204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rial Narrow" panose="020B0606020202030204" pitchFamily="34" charset="0"/>
              </a:rPr>
              <a:t> Mediadores </a:t>
            </a:r>
            <a:r>
              <a:rPr lang="es-ES" sz="2800" dirty="0">
                <a:solidFill>
                  <a:srgbClr val="990000"/>
                </a:solidFill>
                <a:latin typeface="Arial Narrow" panose="020B0606020202030204" pitchFamily="34" charset="0"/>
              </a:rPr>
              <a:t>activos</a:t>
            </a:r>
            <a:r>
              <a:rPr lang="es-ES" sz="2800" dirty="0">
                <a:latin typeface="Arial Narrow" panose="020B0606020202030204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latin typeface="Arial Narrow" panose="020B0606020202030204" pitchFamily="34" charset="0"/>
              </a:rPr>
              <a:t> Mediadores de </a:t>
            </a:r>
            <a:r>
              <a:rPr lang="es-ES" sz="2800" dirty="0">
                <a:solidFill>
                  <a:srgbClr val="990000"/>
                </a:solidFill>
                <a:latin typeface="Arial Narrow" panose="020B0606020202030204" pitchFamily="34" charset="0"/>
              </a:rPr>
              <a:t>acción indirecta</a:t>
            </a:r>
            <a:r>
              <a:rPr lang="es-ES" sz="28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55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4" r="-2"/>
          <a:stretch>
            <a:fillRect/>
          </a:stretch>
        </p:blipFill>
        <p:spPr bwMode="auto">
          <a:xfrm>
            <a:off x="1" y="0"/>
            <a:ext cx="3583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11" y="332656"/>
            <a:ext cx="2661518" cy="86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3583113" y="2885095"/>
            <a:ext cx="522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s-ES" sz="2600" b="1" dirty="0" smtClean="0">
                <a:solidFill>
                  <a:srgbClr val="C00000"/>
                </a:solidFill>
                <a:latin typeface="Arial Narrow" pitchFamily="34" charset="0"/>
              </a:rPr>
              <a:t>CURSO DE TECNOLOGÍA EDUCATIVA</a:t>
            </a:r>
            <a:endParaRPr lang="es-ES" sz="2600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06148" y="1484784"/>
            <a:ext cx="4802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 Narrow" pitchFamily="34" charset="0"/>
              </a:rPr>
              <a:t>DIPLOMADO: 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 Narrow" pitchFamily="34" charset="0"/>
              </a:rPr>
              <a:t>FUNDAMENTOS CIENTÍFICOS </a:t>
            </a: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 Narrow" pitchFamily="34" charset="0"/>
              </a:rPr>
              <a:t>DE LA EDUCACIÓN </a:t>
            </a:r>
            <a:endParaRPr lang="es-ES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806148" y="3892028"/>
            <a:ext cx="4802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</a:rPr>
              <a:t>Enlace al curso</a:t>
            </a:r>
          </a:p>
          <a:p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  <a:hlinkClick r:id="rId4"/>
              </a:rPr>
              <a:t>https</a:t>
            </a:r>
            <a:r>
              <a:rPr lang="es-ES" sz="2400" dirty="0">
                <a:solidFill>
                  <a:prstClr val="black"/>
                </a:solidFill>
                <a:latin typeface="Arial Narrow" pitchFamily="34" charset="0"/>
                <a:hlinkClick r:id="rId4"/>
              </a:rPr>
              <a:t>://observatorios.uo.edu.cu/ceciencias/2023/11/30/curso-tecnologia-educativa</a:t>
            </a:r>
            <a:r>
              <a:rPr lang="es-ES" sz="2400" dirty="0" smtClean="0">
                <a:solidFill>
                  <a:prstClr val="black"/>
                </a:solidFill>
                <a:latin typeface="Arial Narrow" pitchFamily="34" charset="0"/>
                <a:hlinkClick r:id="rId4"/>
              </a:rPr>
              <a:t>/</a:t>
            </a:r>
            <a:endParaRPr lang="es-ES" sz="2400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1507" name="3 Rectángulo"/>
          <p:cNvSpPr>
            <a:spLocks noChangeArrowheads="1"/>
          </p:cNvSpPr>
          <p:nvPr/>
        </p:nvSpPr>
        <p:spPr bwMode="auto">
          <a:xfrm>
            <a:off x="500069" y="428625"/>
            <a:ext cx="8643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C00000"/>
                </a:solidFill>
                <a:latin typeface="Arial Narrow" panose="020B0606020202030204" pitchFamily="34" charset="0"/>
              </a:rPr>
              <a:t>CLASIFICACIÓN DE LOS </a:t>
            </a:r>
            <a:r>
              <a:rPr lang="es-ES" sz="2800" b="1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>
              <a:latin typeface="Arial Narrow" panose="020B060602020203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00068" y="1193914"/>
            <a:ext cx="8104379" cy="40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ES" sz="2800" dirty="0">
                <a:latin typeface="Arial Narrow" panose="020B0606020202030204" pitchFamily="34" charset="0"/>
              </a:rPr>
              <a:t>Mediadores didácticos</a:t>
            </a:r>
            <a:r>
              <a:rPr lang="es-ES" sz="2800" b="1" dirty="0"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pasivos</a:t>
            </a:r>
            <a:r>
              <a:rPr lang="es-ES" sz="2800" b="1" dirty="0">
                <a:latin typeface="Arial Narrow" panose="020B0606020202030204" pitchFamily="34" charset="0"/>
              </a:rPr>
              <a:t>: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son aquellos mediadores que se desarrollan para ser empleados en el proceso de </a:t>
            </a:r>
            <a:r>
              <a:rPr lang="es-E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enseñanza-aprendizaje conducido 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por el profesor, 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no pretendiendo sustituirlo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Se refieren a los </a:t>
            </a: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mediadores tradicionales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, como son los clasificados en las </a:t>
            </a:r>
            <a:r>
              <a:rPr lang="es-ES" sz="2800" i="1" dirty="0">
                <a:solidFill>
                  <a:srgbClr val="000000"/>
                </a:solidFill>
                <a:latin typeface="Arial Narrow" panose="020B0606020202030204" pitchFamily="34" charset="0"/>
              </a:rPr>
              <a:t>tres primeras generaciones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r>
              <a:rPr lang="es-ES" sz="28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2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2531" name="3 Rectángulo"/>
          <p:cNvSpPr>
            <a:spLocks noChangeArrowheads="1"/>
          </p:cNvSpPr>
          <p:nvPr/>
        </p:nvSpPr>
        <p:spPr bwMode="auto">
          <a:xfrm>
            <a:off x="500069" y="665166"/>
            <a:ext cx="86439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C00000"/>
                </a:solidFill>
                <a:latin typeface="Arial Narrow" panose="020B0606020202030204" pitchFamily="34" charset="0"/>
              </a:rPr>
              <a:t>CLASIFICACIÓN DE LOS </a:t>
            </a:r>
            <a:r>
              <a:rPr lang="es-ES" sz="2800" b="1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>
              <a:latin typeface="Arial Narrow" panose="020B060602020203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1457326"/>
            <a:ext cx="8064134" cy="40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Mediadores didácticos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activos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: en este grupo están todos aquellos 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mediadores diseñados 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para intentar sustituir al profesor y guiar el proceso de </a:t>
            </a:r>
            <a:r>
              <a:rPr lang="es-E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enseñanza-aprendizaje 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que tendrá un marcado 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carácter autodidacta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En este grupo se incluirían los: 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tutoriales, entrenadores, simuladores, entre otros. </a:t>
            </a:r>
          </a:p>
        </p:txBody>
      </p:sp>
    </p:spTree>
    <p:extLst>
      <p:ext uri="{BB962C8B-B14F-4D97-AF65-F5344CB8AC3E}">
        <p14:creationId xmlns:p14="http://schemas.microsoft.com/office/powerpoint/2010/main" val="379712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8"/>
          <p:cNvSpPr>
            <a:spLocks noChangeArrowheads="1"/>
          </p:cNvSpPr>
          <p:nvPr/>
        </p:nvSpPr>
        <p:spPr bwMode="auto">
          <a:xfrm>
            <a:off x="358775" y="404816"/>
            <a:ext cx="8245673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00069" y="1628800"/>
            <a:ext cx="810437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Mediadores didácticos de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acción indirecta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: son aquellos mediadores que 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el estudiante emplea sin el propósito consciente de aprender algo con ellos, pero que por sus características ejercen sutilmente su influencia didáctica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. En este grupo se encuentran los </a:t>
            </a:r>
            <a:r>
              <a:rPr lang="es-ES" sz="2800" b="1" dirty="0">
                <a:solidFill>
                  <a:srgbClr val="000000"/>
                </a:solidFill>
                <a:latin typeface="Arial Narrow" panose="020B0606020202030204" pitchFamily="34" charset="0"/>
              </a:rPr>
              <a:t>juegos instructivos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3556" name="3 Rectángulo"/>
          <p:cNvSpPr>
            <a:spLocks noChangeArrowheads="1"/>
          </p:cNvSpPr>
          <p:nvPr/>
        </p:nvSpPr>
        <p:spPr bwMode="auto">
          <a:xfrm>
            <a:off x="364219" y="653605"/>
            <a:ext cx="8240229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CLASIFICACIÓN DE LOS </a:t>
            </a:r>
            <a:r>
              <a:rPr lang="es-E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24579" name="3 Rectángulo"/>
          <p:cNvSpPr>
            <a:spLocks noChangeArrowheads="1"/>
          </p:cNvSpPr>
          <p:nvPr/>
        </p:nvSpPr>
        <p:spPr bwMode="auto">
          <a:xfrm>
            <a:off x="500069" y="428625"/>
            <a:ext cx="8643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C00000"/>
                </a:solidFill>
                <a:latin typeface="Arial Narrow" panose="020B0606020202030204" pitchFamily="34" charset="0"/>
              </a:rPr>
              <a:t>CLASIFICACIÓN DE LOS </a:t>
            </a:r>
            <a:r>
              <a:rPr lang="es-ES" sz="2800" b="1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>
              <a:latin typeface="Arial Narrow" panose="020B0606020202030204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3568" y="1184025"/>
            <a:ext cx="7848872" cy="341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9875" indent="-269875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De acuerdo a </a:t>
            </a:r>
            <a:r>
              <a:rPr lang="es-E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su </a:t>
            </a:r>
            <a:r>
              <a:rPr lang="es-ES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alcance, 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se dividen en: de </a:t>
            </a: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alcance limitado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(aula, taller) y de </a:t>
            </a: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gran alcance</a:t>
            </a: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(medios masivos de comunicación). </a:t>
            </a:r>
          </a:p>
          <a:p>
            <a:pPr marL="269875" indent="-269875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De acuerdo al tipo de comunicación: de comunicación oral y escrita, comunicación pictórica, entre otros.</a:t>
            </a:r>
          </a:p>
        </p:txBody>
      </p:sp>
    </p:spTree>
    <p:extLst>
      <p:ext uri="{BB962C8B-B14F-4D97-AF65-F5344CB8AC3E}">
        <p14:creationId xmlns:p14="http://schemas.microsoft.com/office/powerpoint/2010/main" val="8960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33795" name="3 Rectángulo"/>
          <p:cNvSpPr>
            <a:spLocks noChangeArrowheads="1"/>
          </p:cNvSpPr>
          <p:nvPr/>
        </p:nvSpPr>
        <p:spPr bwMode="auto">
          <a:xfrm>
            <a:off x="500069" y="428625"/>
            <a:ext cx="8643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C00000"/>
                </a:solidFill>
                <a:latin typeface="Arial Narrow" panose="020B0606020202030204" pitchFamily="34" charset="0"/>
              </a:rPr>
              <a:t>TIPOLOGÍAS DE LOS </a:t>
            </a:r>
            <a:r>
              <a:rPr lang="es-ES" sz="2800" b="1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>
              <a:latin typeface="Arial Narrow" panose="020B0606020202030204" pitchFamily="34" charset="0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357188" y="1125548"/>
            <a:ext cx="842962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Medios Convencionales</a:t>
            </a:r>
            <a:r>
              <a:rPr lang="es-ES" sz="2800" b="1" dirty="0">
                <a:latin typeface="Arial Narrow" panose="020B0606020202030204" pitchFamily="34" charset="0"/>
              </a:rPr>
              <a:t>:</a:t>
            </a:r>
          </a:p>
          <a:p>
            <a:pPr eaLnBrk="1" hangingPunct="1">
              <a:buClr>
                <a:schemeClr val="tx1"/>
              </a:buClr>
            </a:pPr>
            <a:r>
              <a:rPr lang="es-ES" sz="2800" dirty="0">
                <a:latin typeface="Arial Narrow" panose="020B0606020202030204" pitchFamily="34" charset="0"/>
              </a:rPr>
              <a:t>- Impresos (textos): libros, fotocopias, periódicos, documentos...</a:t>
            </a:r>
          </a:p>
          <a:p>
            <a:pPr eaLnBrk="1" hangingPunct="1">
              <a:buClr>
                <a:schemeClr val="tx1"/>
              </a:buClr>
            </a:pPr>
            <a:r>
              <a:rPr lang="es-ES" sz="2800" dirty="0">
                <a:latin typeface="Arial Narrow" panose="020B0606020202030204" pitchFamily="34" charset="0"/>
              </a:rPr>
              <a:t>- Pizarra, pancartas...</a:t>
            </a:r>
          </a:p>
          <a:p>
            <a:pPr eaLnBrk="1" hangingPunct="1">
              <a:buClr>
                <a:schemeClr val="tx1"/>
              </a:buClr>
            </a:pPr>
            <a:r>
              <a:rPr lang="es-ES" sz="2800" dirty="0">
                <a:latin typeface="Arial Narrow" panose="020B0606020202030204" pitchFamily="34" charset="0"/>
              </a:rPr>
              <a:t>- Materiales, equipos e instrumentos de laboratorio...</a:t>
            </a:r>
          </a:p>
          <a:p>
            <a:pPr eaLnBrk="1" hangingPunct="1">
              <a:buClr>
                <a:schemeClr val="tx1"/>
              </a:buClr>
            </a:pPr>
            <a:endParaRPr lang="es-ES" sz="2800" dirty="0">
              <a:latin typeface="Arial Narrow" panose="020B0606020202030204" pitchFamily="34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sz="28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MediosAudiovisuales</a:t>
            </a:r>
            <a:r>
              <a:rPr lang="es-ES" sz="2800" b="1" dirty="0">
                <a:latin typeface="Arial Narrow" panose="020B0606020202030204" pitchFamily="34" charset="0"/>
              </a:rPr>
              <a:t>:</a:t>
            </a:r>
          </a:p>
          <a:p>
            <a:pPr algn="just" eaLnBrk="1" hangingPunct="1">
              <a:buClr>
                <a:schemeClr val="tx1"/>
              </a:buClr>
            </a:pPr>
            <a:r>
              <a:rPr lang="es-ES" sz="2800" dirty="0">
                <a:latin typeface="Arial Narrow" panose="020B0606020202030204" pitchFamily="34" charset="0"/>
              </a:rPr>
              <a:t>- Imágenes fijas </a:t>
            </a:r>
            <a:r>
              <a:rPr lang="es-ES" sz="2800" dirty="0" err="1">
                <a:latin typeface="Arial Narrow" panose="020B0606020202030204" pitchFamily="34" charset="0"/>
              </a:rPr>
              <a:t>proyectables</a:t>
            </a:r>
            <a:r>
              <a:rPr lang="es-ES" sz="2800" dirty="0">
                <a:latin typeface="Arial Narrow" panose="020B0606020202030204" pitchFamily="34" charset="0"/>
              </a:rPr>
              <a:t> (fotos): diapositivas, fotografías...</a:t>
            </a:r>
          </a:p>
          <a:p>
            <a:pPr algn="just" eaLnBrk="1" hangingPunct="1">
              <a:buClr>
                <a:schemeClr val="tx1"/>
              </a:buClr>
            </a:pPr>
            <a:r>
              <a:rPr lang="es-ES" sz="2800" dirty="0">
                <a:latin typeface="Arial Narrow" panose="020B0606020202030204" pitchFamily="34" charset="0"/>
              </a:rPr>
              <a:t>- Medios sonoros (audio): casetes, discos, programas de radio...</a:t>
            </a:r>
          </a:p>
          <a:p>
            <a:pPr algn="just" eaLnBrk="1" hangingPunct="1">
              <a:buClr>
                <a:schemeClr val="tx1"/>
              </a:buClr>
            </a:pPr>
            <a:r>
              <a:rPr lang="es-ES" sz="2800" dirty="0">
                <a:latin typeface="Arial Narrow" panose="020B0606020202030204" pitchFamily="34" charset="0"/>
              </a:rPr>
              <a:t>- Medios visuales (video): montajes audiovisuales, películas, videos, programas de televisión...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59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34819" name="3 Rectángulo"/>
          <p:cNvSpPr>
            <a:spLocks noChangeArrowheads="1"/>
          </p:cNvSpPr>
          <p:nvPr/>
        </p:nvSpPr>
        <p:spPr bwMode="auto">
          <a:xfrm>
            <a:off x="500069" y="428625"/>
            <a:ext cx="8643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800" b="1">
                <a:solidFill>
                  <a:srgbClr val="C00000"/>
                </a:solidFill>
                <a:latin typeface="Arial Narrow" panose="020B0606020202030204" pitchFamily="34" charset="0"/>
              </a:rPr>
              <a:t>TIPOLOGÍAS DE LOS </a:t>
            </a:r>
            <a:r>
              <a:rPr lang="es-ES" sz="2800" b="1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800" b="1">
              <a:latin typeface="Arial Narrow" panose="020B0606020202030204" pitchFamily="34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395288" y="1196981"/>
            <a:ext cx="8391525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s-ES" sz="2800" dirty="0">
                <a:latin typeface="Arial Narrow" panose="020B0606020202030204" pitchFamily="34" charset="0"/>
              </a:rPr>
              <a:t>Medios derivados del</a:t>
            </a:r>
            <a:r>
              <a:rPr lang="es-ES" sz="2800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es-ES" sz="2800" dirty="0">
                <a:latin typeface="Arial Narrow" panose="020B0606020202030204" pitchFamily="34" charset="0"/>
              </a:rPr>
              <a:t>empleo </a:t>
            </a:r>
            <a:r>
              <a:rPr lang="es-ES" sz="2800" dirty="0" smtClean="0">
                <a:latin typeface="Arial Narrow" panose="020B0606020202030204" pitchFamily="34" charset="0"/>
              </a:rPr>
              <a:t>de la computación y </a:t>
            </a:r>
            <a:r>
              <a:rPr lang="es-ES" sz="2800" dirty="0">
                <a:latin typeface="Arial Narrow" panose="020B0606020202030204" pitchFamily="34" charset="0"/>
              </a:rPr>
              <a:t>las Tecnologías de la Información y las Comunicaciones (TIC</a:t>
            </a:r>
            <a:r>
              <a:rPr lang="es-ES" sz="2800" dirty="0" smtClean="0">
                <a:latin typeface="Arial Narrow" panose="020B0606020202030204" pitchFamily="34" charset="0"/>
              </a:rPr>
              <a:t>) y por ende, asociados a las tecnologías digitales</a:t>
            </a:r>
            <a:r>
              <a:rPr lang="es-ES" sz="2800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.</a:t>
            </a:r>
            <a:endParaRPr lang="es-ES" sz="2800" dirty="0">
              <a:solidFill>
                <a:srgbClr val="990000"/>
              </a:solidFill>
              <a:latin typeface="Arial Narrow" panose="020B0606020202030204" pitchFamily="34" charset="0"/>
            </a:endParaRPr>
          </a:p>
          <a:p>
            <a:pPr eaLnBrk="1" hangingPunct="1">
              <a:buClr>
                <a:srgbClr val="0066CC"/>
              </a:buClr>
              <a:buFont typeface="Wingdings" panose="05000000000000000000" pitchFamily="2" charset="2"/>
              <a:buNone/>
            </a:pPr>
            <a:endParaRPr lang="es-ES" sz="2800" dirty="0">
              <a:solidFill>
                <a:srgbClr val="990000"/>
              </a:solidFill>
              <a:latin typeface="Arial Narrow" panose="020B0606020202030204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s-ES" sz="2800" dirty="0">
                <a:latin typeface="Arial Narrow" panose="020B0606020202030204" pitchFamily="34" charset="0"/>
              </a:rPr>
              <a:t>Videojuegos, presentaciones multimedia, animaciones, tutoriales y simulaciones interactivas, enciclopedias o bibliotecas virtuales o digitales, </a:t>
            </a:r>
            <a:r>
              <a:rPr lang="es-ES" sz="2800" dirty="0" smtClean="0">
                <a:latin typeface="Arial Narrow" panose="020B0606020202030204" pitchFamily="34" charset="0"/>
              </a:rPr>
              <a:t>modelos digitales </a:t>
            </a:r>
            <a:r>
              <a:rPr lang="es-ES" sz="2800" dirty="0">
                <a:latin typeface="Arial Narrow" panose="020B0606020202030204" pitchFamily="34" charset="0"/>
              </a:rPr>
              <a:t>en 3D, visitas o paseos virtuales; videos y tutoriales interactivos, </a:t>
            </a:r>
            <a:r>
              <a:rPr lang="es-ES" sz="2800" dirty="0" smtClean="0">
                <a:latin typeface="Arial Narrow" panose="020B0606020202030204" pitchFamily="34" charset="0"/>
              </a:rPr>
              <a:t>aplicaciones para móviles con sistema operativo </a:t>
            </a:r>
            <a:r>
              <a:rPr lang="es-ES" sz="2800" dirty="0" err="1" smtClean="0">
                <a:latin typeface="Arial Narrow" panose="020B0606020202030204" pitchFamily="34" charset="0"/>
              </a:rPr>
              <a:t>Android</a:t>
            </a:r>
            <a:r>
              <a:rPr lang="es-ES" sz="2800" dirty="0" smtClean="0">
                <a:latin typeface="Arial Narrow" panose="020B0606020202030204" pitchFamily="34" charset="0"/>
              </a:rPr>
              <a:t>, entre </a:t>
            </a:r>
            <a:r>
              <a:rPr lang="es-ES" sz="2800" dirty="0">
                <a:latin typeface="Arial Narrow" panose="020B0606020202030204" pitchFamily="34" charset="0"/>
              </a:rPr>
              <a:t>otros.</a:t>
            </a:r>
          </a:p>
        </p:txBody>
      </p:sp>
    </p:spTree>
    <p:extLst>
      <p:ext uri="{BB962C8B-B14F-4D97-AF65-F5344CB8AC3E}">
        <p14:creationId xmlns:p14="http://schemas.microsoft.com/office/powerpoint/2010/main" val="168965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37891" name="3 Rectángulo"/>
          <p:cNvSpPr>
            <a:spLocks noChangeArrowheads="1"/>
          </p:cNvSpPr>
          <p:nvPr/>
        </p:nvSpPr>
        <p:spPr bwMode="auto">
          <a:xfrm>
            <a:off x="500069" y="428637"/>
            <a:ext cx="8643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_tradnl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SELECCIÓN Y APLICACIÓN DE LOS </a:t>
            </a:r>
            <a:r>
              <a:rPr lang="es-E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0064" y="1120679"/>
            <a:ext cx="8104384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s-ES" sz="2800" dirty="0" smtClean="0">
                <a:latin typeface="Arial Narrow" panose="020B0606020202030204" pitchFamily="34" charset="0"/>
              </a:rPr>
              <a:t>Los profesores necesitan </a:t>
            </a:r>
            <a:r>
              <a:rPr lang="es-ES" sz="2800" dirty="0">
                <a:latin typeface="Arial Narrow" panose="020B0606020202030204" pitchFamily="34" charset="0"/>
              </a:rPr>
              <a:t>conocer </a:t>
            </a:r>
            <a:r>
              <a:rPr lang="es-ES" sz="2800" dirty="0" smtClean="0">
                <a:latin typeface="Arial Narrow" panose="020B0606020202030204" pitchFamily="34" charset="0"/>
              </a:rPr>
              <a:t>las </a:t>
            </a:r>
            <a:r>
              <a:rPr lang="es-ES" sz="2800" dirty="0">
                <a:solidFill>
                  <a:srgbClr val="990000"/>
                </a:solidFill>
                <a:latin typeface="Arial Narrow" panose="020B0606020202030204" pitchFamily="34" charset="0"/>
              </a:rPr>
              <a:t>posibilidades</a:t>
            </a:r>
            <a:r>
              <a:rPr lang="es-ES" sz="2800" dirty="0">
                <a:latin typeface="Arial Narrow" panose="020B0606020202030204" pitchFamily="34" charset="0"/>
              </a:rPr>
              <a:t> que ofrece cada medio didáctico, de modo que pueda seleccionarlo adecuadamente para aplicarlo, teniendo en cuenta: la </a:t>
            </a:r>
            <a:r>
              <a:rPr lang="es-ES" sz="2800" i="1" dirty="0">
                <a:solidFill>
                  <a:srgbClr val="990000"/>
                </a:solidFill>
                <a:latin typeface="Arial Narrow" panose="020B0606020202030204" pitchFamily="34" charset="0"/>
              </a:rPr>
              <a:t>cantidad de estudiantes</a:t>
            </a:r>
            <a:r>
              <a:rPr lang="es-ES" sz="2800" dirty="0">
                <a:latin typeface="Arial Narrow" panose="020B0606020202030204" pitchFamily="34" charset="0"/>
              </a:rPr>
              <a:t> que participan en el proceso </a:t>
            </a:r>
            <a:r>
              <a:rPr lang="es-ES" sz="2800" dirty="0" smtClean="0">
                <a:latin typeface="Arial Narrow" panose="020B0606020202030204" pitchFamily="34" charset="0"/>
              </a:rPr>
              <a:t>de enseñanza-aprendizaje, </a:t>
            </a:r>
            <a:r>
              <a:rPr lang="es-ES" sz="2800" dirty="0">
                <a:latin typeface="Arial Narrow" panose="020B0606020202030204" pitchFamily="34" charset="0"/>
              </a:rPr>
              <a:t>las diferentes </a:t>
            </a:r>
            <a:r>
              <a:rPr lang="es-ES" sz="2800" i="1" dirty="0">
                <a:solidFill>
                  <a:srgbClr val="990000"/>
                </a:solidFill>
                <a:latin typeface="Arial Narrow" panose="020B0606020202030204" pitchFamily="34" charset="0"/>
              </a:rPr>
              <a:t>formas organizativas</a:t>
            </a:r>
            <a:r>
              <a:rPr lang="es-ES" sz="2800" dirty="0">
                <a:latin typeface="Arial Narrow" panose="020B0606020202030204" pitchFamily="34" charset="0"/>
              </a:rPr>
              <a:t> del proceso, los </a:t>
            </a:r>
            <a:r>
              <a:rPr lang="es-ES" sz="2800" i="1" dirty="0">
                <a:solidFill>
                  <a:srgbClr val="990000"/>
                </a:solidFill>
                <a:latin typeface="Arial Narrow" panose="020B0606020202030204" pitchFamily="34" charset="0"/>
              </a:rPr>
              <a:t>niveles de asimilación</a:t>
            </a:r>
            <a:r>
              <a:rPr lang="es-ES" sz="2800" i="1" dirty="0">
                <a:latin typeface="Arial Narrow" panose="020B0606020202030204" pitchFamily="34" charset="0"/>
              </a:rPr>
              <a:t> y de </a:t>
            </a:r>
            <a:r>
              <a:rPr lang="es-ES" sz="2800" i="1" dirty="0">
                <a:solidFill>
                  <a:srgbClr val="990000"/>
                </a:solidFill>
                <a:latin typeface="Arial Narrow" panose="020B0606020202030204" pitchFamily="34" charset="0"/>
              </a:rPr>
              <a:t>profundidad</a:t>
            </a:r>
            <a:r>
              <a:rPr lang="es-ES" sz="2800" i="1" dirty="0">
                <a:latin typeface="Arial Narrow" panose="020B0606020202030204" pitchFamily="34" charset="0"/>
              </a:rPr>
              <a:t> de cada contenido</a:t>
            </a:r>
            <a:r>
              <a:rPr lang="es-ES" sz="2800" dirty="0">
                <a:latin typeface="Arial Narrow" panose="020B0606020202030204" pitchFamily="34" charset="0"/>
              </a:rPr>
              <a:t>, el </a:t>
            </a:r>
            <a:r>
              <a:rPr lang="es-ES" sz="2800" i="1" dirty="0">
                <a:solidFill>
                  <a:srgbClr val="990000"/>
                </a:solidFill>
                <a:latin typeface="Arial Narrow" panose="020B0606020202030204" pitchFamily="34" charset="0"/>
              </a:rPr>
              <a:t>tipo de </a:t>
            </a:r>
            <a:r>
              <a:rPr lang="es-ES" sz="2800" i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asignatura</a:t>
            </a:r>
            <a:r>
              <a:rPr lang="es-ES" sz="2800" dirty="0" smtClean="0">
                <a:latin typeface="Arial Narrow" panose="020B0606020202030204" pitchFamily="34" charset="0"/>
              </a:rPr>
              <a:t>, </a:t>
            </a:r>
            <a:r>
              <a:rPr lang="es-ES" sz="2800" dirty="0">
                <a:latin typeface="Arial Narrow" panose="020B060602020203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93682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8"/>
          <p:cNvSpPr>
            <a:spLocks noChangeArrowheads="1"/>
          </p:cNvSpPr>
          <p:nvPr/>
        </p:nvSpPr>
        <p:spPr bwMode="auto">
          <a:xfrm>
            <a:off x="500068" y="404816"/>
            <a:ext cx="8428031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38915" name="3 Rectángulo"/>
          <p:cNvSpPr>
            <a:spLocks noChangeArrowheads="1"/>
          </p:cNvSpPr>
          <p:nvPr/>
        </p:nvSpPr>
        <p:spPr bwMode="auto">
          <a:xfrm>
            <a:off x="500069" y="428636"/>
            <a:ext cx="864393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ES_tradnl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SISTEMA INTEGRADO DE </a:t>
            </a:r>
            <a:r>
              <a:rPr lang="es-ES" sz="2600" b="1" dirty="0">
                <a:solidFill>
                  <a:srgbClr val="C00000"/>
                </a:solidFill>
                <a:latin typeface="Arial Narrow" panose="020B0606020202030204" pitchFamily="34" charset="0"/>
              </a:rPr>
              <a:t>MEDIADORES DIDÁCTICOS</a:t>
            </a:r>
            <a:endParaRPr lang="es-ES_tradnl" sz="2600" b="1" dirty="0">
              <a:latin typeface="Arial Narrow" panose="020B060602020203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3377" y="986778"/>
            <a:ext cx="8343081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90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 eaLnBrk="1" hangingPunct="1">
              <a:lnSpc>
                <a:spcPct val="150000"/>
              </a:lnSpc>
              <a:buClr>
                <a:srgbClr val="0066CC"/>
              </a:buClr>
            </a:pPr>
            <a:r>
              <a:rPr lang="es-ES" sz="2600" dirty="0">
                <a:latin typeface="Arial Narrow" panose="020B0606020202030204" pitchFamily="34" charset="0"/>
              </a:rPr>
              <a:t>Se conciben para la modalidad </a:t>
            </a:r>
            <a:r>
              <a:rPr lang="es-ES" sz="2600" dirty="0" err="1">
                <a:latin typeface="Arial Narrow" panose="020B0606020202030204" pitchFamily="34" charset="0"/>
              </a:rPr>
              <a:t>semipresencial</a:t>
            </a:r>
            <a:r>
              <a:rPr lang="es-ES" sz="2600" dirty="0">
                <a:latin typeface="Arial Narrow" panose="020B0606020202030204" pitchFamily="34" charset="0"/>
              </a:rPr>
              <a:t> </a:t>
            </a:r>
            <a:r>
              <a:rPr lang="es-ES" sz="2600" dirty="0" smtClean="0">
                <a:latin typeface="Arial Narrow" panose="020B0606020202030204" pitchFamily="34" charset="0"/>
              </a:rPr>
              <a:t>y donde</a:t>
            </a:r>
            <a:r>
              <a:rPr lang="es-ES" sz="2600" dirty="0">
                <a:latin typeface="Arial Narrow" panose="020B0606020202030204" pitchFamily="34" charset="0"/>
              </a:rPr>
              <a:t> </a:t>
            </a:r>
            <a:r>
              <a:rPr lang="es-ES" sz="2600" dirty="0" smtClean="0">
                <a:latin typeface="Arial Narrow" panose="020B0606020202030204" pitchFamily="34" charset="0"/>
              </a:rPr>
              <a:t>el aprendizaje puede efectuarse en </a:t>
            </a:r>
            <a:r>
              <a:rPr lang="es-ES" sz="2600" dirty="0">
                <a:latin typeface="Arial Narrow" panose="020B0606020202030204" pitchFamily="34" charset="0"/>
              </a:rPr>
              <a:t>disímiles </a:t>
            </a:r>
            <a:r>
              <a:rPr lang="es-ES" sz="2600" dirty="0" smtClean="0">
                <a:latin typeface="Arial Narrow" panose="020B0606020202030204" pitchFamily="34" charset="0"/>
              </a:rPr>
              <a:t>condiciones: </a:t>
            </a:r>
            <a:r>
              <a:rPr lang="es-ES" sz="2600" b="1" dirty="0">
                <a:latin typeface="Arial Narrow" panose="020B0606020202030204" pitchFamily="34" charset="0"/>
              </a:rPr>
              <a:t>desde una persona aislada sin recursos tecnológicos</a:t>
            </a:r>
            <a:r>
              <a:rPr lang="es-ES" sz="2600" dirty="0">
                <a:latin typeface="Arial Narrow" panose="020B0606020202030204" pitchFamily="34" charset="0"/>
              </a:rPr>
              <a:t> hasta la situación más favorable, en la que </a:t>
            </a:r>
            <a:r>
              <a:rPr lang="es-ES" sz="2600" b="1" dirty="0">
                <a:latin typeface="Arial Narrow" panose="020B0606020202030204" pitchFamily="34" charset="0"/>
              </a:rPr>
              <a:t>dispone de todos esos recursos, incluida la conectividad </a:t>
            </a:r>
            <a:r>
              <a:rPr lang="es-ES" sz="2600" dirty="0">
                <a:latin typeface="Arial Narrow" panose="020B0606020202030204" pitchFamily="34" charset="0"/>
              </a:rPr>
              <a:t>“en línea" con los servidores de la universidad.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9827" y="4638507"/>
            <a:ext cx="8496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Clr>
                <a:srgbClr val="0066CC"/>
              </a:buClr>
              <a:buFont typeface="Wingdings" panose="05000000000000000000" pitchFamily="2" charset="2"/>
              <a:buNone/>
            </a:pPr>
            <a:r>
              <a:rPr lang="es-ES" sz="2800" dirty="0">
                <a:latin typeface="Arial Narrow" panose="020B0606020202030204" pitchFamily="34" charset="0"/>
              </a:rPr>
              <a:t>Este enfoque </a:t>
            </a:r>
            <a:r>
              <a:rPr lang="es-ES" sz="2800" dirty="0" smtClean="0">
                <a:latin typeface="Arial Narrow" panose="020B0606020202030204" pitchFamily="34" charset="0"/>
              </a:rPr>
              <a:t>se </a:t>
            </a:r>
            <a:r>
              <a:rPr lang="es-ES" sz="2800" dirty="0">
                <a:latin typeface="Arial Narrow" panose="020B0606020202030204" pitchFamily="34" charset="0"/>
              </a:rPr>
              <a:t>ha dado en llamar “</a:t>
            </a: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a todo terreno</a:t>
            </a:r>
            <a:r>
              <a:rPr lang="es-ES" sz="2800" dirty="0">
                <a:latin typeface="Arial Narrow" panose="020B0606020202030204" pitchFamily="34" charset="0"/>
              </a:rPr>
              <a:t>”: una </a:t>
            </a:r>
            <a:r>
              <a:rPr lang="es-ES" sz="2800" b="1" dirty="0">
                <a:latin typeface="Arial Narrow" panose="020B0606020202030204" pitchFamily="34" charset="0"/>
              </a:rPr>
              <a:t>asignatura viable en cualquier circunstancia pedagógica</a:t>
            </a:r>
            <a:r>
              <a:rPr lang="es-ES" sz="2800" dirty="0">
                <a:latin typeface="Arial Narrow" panose="020B0606020202030204" pitchFamily="34" charset="0"/>
              </a:rPr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914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8"/>
          <p:cNvSpPr>
            <a:spLocks noChangeArrowheads="1"/>
          </p:cNvSpPr>
          <p:nvPr/>
        </p:nvSpPr>
        <p:spPr bwMode="auto">
          <a:xfrm>
            <a:off x="179388" y="404816"/>
            <a:ext cx="8748712" cy="6048375"/>
          </a:xfrm>
          <a:prstGeom prst="roundRect">
            <a:avLst>
              <a:gd name="adj" fmla="val 4690"/>
            </a:avLst>
          </a:prstGeom>
          <a:noFill/>
          <a:ln w="57150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41988" name="Text Box 8"/>
          <p:cNvSpPr txBox="1">
            <a:spLocks noChangeArrowheads="1"/>
          </p:cNvSpPr>
          <p:nvPr/>
        </p:nvSpPr>
        <p:spPr bwMode="auto">
          <a:xfrm>
            <a:off x="440660" y="461960"/>
            <a:ext cx="82261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sz="28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Papel de la </a:t>
            </a:r>
            <a:r>
              <a:rPr lang="es-ES" sz="2800" b="1" dirty="0">
                <a:solidFill>
                  <a:srgbClr val="990000"/>
                </a:solidFill>
                <a:latin typeface="Arial Narrow" panose="020B0606020202030204" pitchFamily="34" charset="0"/>
              </a:rPr>
              <a:t>Guía de Estudio (GE</a:t>
            </a:r>
            <a:r>
              <a:rPr lang="es-ES" sz="28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) dentro del sistema de medios didácticos…</a:t>
            </a:r>
            <a:endParaRPr lang="es-ES" sz="2800" b="1" dirty="0">
              <a:solidFill>
                <a:srgbClr val="99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517230" y="1401781"/>
            <a:ext cx="8256388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" sz="2600" dirty="0">
                <a:latin typeface="Arial Narrow" pitchFamily="34" charset="0"/>
              </a:rPr>
              <a:t>E</a:t>
            </a:r>
            <a:r>
              <a:rPr lang="es-ES" sz="2600" dirty="0" smtClean="0">
                <a:latin typeface="Arial Narrow" panose="020B0606020202030204" pitchFamily="34" charset="0"/>
              </a:rPr>
              <a:t>jerce </a:t>
            </a:r>
            <a:r>
              <a:rPr lang="es-ES" sz="2600" dirty="0">
                <a:latin typeface="Arial Narrow" panose="020B0606020202030204" pitchFamily="34" charset="0"/>
              </a:rPr>
              <a:t>una </a:t>
            </a:r>
            <a:r>
              <a:rPr lang="es-ES" sz="2600" b="1" dirty="0">
                <a:latin typeface="Arial Narrow" panose="020B0606020202030204" pitchFamily="34" charset="0"/>
              </a:rPr>
              <a:t>función articuladora </a:t>
            </a:r>
            <a:r>
              <a:rPr lang="es-ES" sz="2600" dirty="0">
                <a:latin typeface="Arial Narrow" panose="020B0606020202030204" pitchFamily="34" charset="0"/>
              </a:rPr>
              <a:t>de los restantes medios </a:t>
            </a:r>
            <a:r>
              <a:rPr lang="es-ES" sz="2600" dirty="0" smtClean="0">
                <a:latin typeface="Arial Narrow" panose="020B0606020202030204" pitchFamily="34" charset="0"/>
              </a:rPr>
              <a:t>didácticos. Es </a:t>
            </a:r>
            <a:r>
              <a:rPr lang="es-ES" sz="2600" dirty="0">
                <a:latin typeface="Arial Narrow" panose="020B0606020202030204" pitchFamily="34" charset="0"/>
              </a:rPr>
              <a:t>un material didáctico importante que orienta y facilita el </a:t>
            </a:r>
            <a:r>
              <a:rPr lang="es-ES" sz="2600" b="1" dirty="0">
                <a:latin typeface="Arial Narrow" panose="020B0606020202030204" pitchFamily="34" charset="0"/>
              </a:rPr>
              <a:t>autoaprendizaje</a:t>
            </a:r>
            <a:r>
              <a:rPr lang="es-ES" sz="2600" dirty="0">
                <a:latin typeface="Arial Narrow" panose="020B0606020202030204" pitchFamily="34" charset="0"/>
              </a:rPr>
              <a:t> de los estudiantes que desarrollan sus estudios en la </a:t>
            </a:r>
            <a:r>
              <a:rPr lang="es-ES" sz="2600" b="1" dirty="0">
                <a:latin typeface="Arial Narrow" panose="020B0606020202030204" pitchFamily="34" charset="0"/>
              </a:rPr>
              <a:t>modalidad </a:t>
            </a:r>
            <a:r>
              <a:rPr lang="es-ES" sz="2600" b="1" dirty="0" err="1">
                <a:latin typeface="Arial Narrow" panose="020B0606020202030204" pitchFamily="34" charset="0"/>
              </a:rPr>
              <a:t>semipresencial</a:t>
            </a:r>
            <a:r>
              <a:rPr lang="es-ES" sz="2600" dirty="0">
                <a:latin typeface="Arial Narrow" panose="020B0606020202030204" pitchFamily="34" charset="0"/>
              </a:rPr>
              <a:t>, previendo y aclarando en buena medida, las posibles dudas que puedan surgir durante su estudio, teniendo en cuenta la menor presencia del profesor frente a los estudiantes en esta modalidad.</a:t>
            </a:r>
          </a:p>
        </p:txBody>
      </p:sp>
    </p:spTree>
    <p:extLst>
      <p:ext uri="{BB962C8B-B14F-4D97-AF65-F5344CB8AC3E}">
        <p14:creationId xmlns:p14="http://schemas.microsoft.com/office/powerpoint/2010/main" val="21455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764704"/>
            <a:ext cx="8136904" cy="587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11562" y="404664"/>
            <a:ext cx="7272808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C00000"/>
                </a:solidFill>
                <a:latin typeface="Arial Narrow" pitchFamily="34" charset="0"/>
              </a:rPr>
              <a:t>Ejemplo de guía de estudio</a:t>
            </a:r>
            <a:endParaRPr lang="es-ES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48872" cy="907544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 La </a:t>
            </a:r>
            <a:r>
              <a:rPr lang="es-ES" sz="2800" dirty="0">
                <a:solidFill>
                  <a:srgbClr val="C00000"/>
                </a:solidFill>
                <a:effectLst/>
                <a:latin typeface="Arial Narrow" pitchFamily="34" charset="0"/>
              </a:rPr>
              <a:t>Tecnología Educativa y su lugar dentro de las </a:t>
            </a:r>
            <a:r>
              <a:rPr lang="es-ES" sz="2800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/>
            </a:r>
            <a:br>
              <a:rPr lang="es-ES" sz="2800" dirty="0" smtClean="0">
                <a:solidFill>
                  <a:srgbClr val="C00000"/>
                </a:solidFill>
                <a:effectLst/>
                <a:latin typeface="Arial Narrow" pitchFamily="34" charset="0"/>
              </a:rPr>
            </a:br>
            <a:r>
              <a:rPr lang="es-ES" sz="2800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Ciencias </a:t>
            </a:r>
            <a:r>
              <a:rPr lang="es-ES" sz="2800" dirty="0">
                <a:solidFill>
                  <a:srgbClr val="C00000"/>
                </a:solidFill>
                <a:effectLst/>
                <a:latin typeface="Arial Narrow" pitchFamily="34" charset="0"/>
              </a:rPr>
              <a:t>de la Educación</a:t>
            </a:r>
            <a:endParaRPr lang="es-E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50" name="Picture 2" descr="C:\Users\mepg\Desktop\Imagenes EaD\EaD 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5"/>
            <a:ext cx="3956050" cy="292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6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9554" y="2060848"/>
            <a:ext cx="8064896" cy="17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800080"/>
              </a:buClr>
              <a:buSzPct val="145000"/>
              <a:buFont typeface="Wingdings" pitchFamily="2" charset="2"/>
              <a:buNone/>
            </a:pPr>
            <a:r>
              <a:rPr lang="es-ES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</a:rPr>
              <a:t>EDUCACIÓN A DISTANCIA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800080"/>
              </a:buClr>
              <a:buSzPct val="145000"/>
              <a:buFont typeface="Wingdings" pitchFamily="2" charset="2"/>
              <a:buNone/>
            </a:pPr>
            <a:r>
              <a:rPr lang="es-ES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</a:rPr>
              <a:t>VS </a:t>
            </a: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800080"/>
              </a:buClr>
              <a:buSzPct val="145000"/>
              <a:buFont typeface="Wingdings" pitchFamily="2" charset="2"/>
              <a:buNone/>
            </a:pPr>
            <a:r>
              <a:rPr lang="es-ES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</a:rPr>
              <a:t>EDUCACIÓN VIRTUAL</a:t>
            </a:r>
          </a:p>
        </p:txBody>
      </p:sp>
    </p:spTree>
    <p:extLst>
      <p:ext uri="{BB962C8B-B14F-4D97-AF65-F5344CB8AC3E}">
        <p14:creationId xmlns:p14="http://schemas.microsoft.com/office/powerpoint/2010/main" val="12846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39554" y="2060848"/>
            <a:ext cx="8064896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>
                <a:srgbClr val="800080"/>
              </a:buClr>
              <a:buSzPct val="145000"/>
              <a:buFont typeface="Wingdings" pitchFamily="2" charset="2"/>
              <a:buNone/>
            </a:pPr>
            <a:r>
              <a:rPr lang="es-ES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</a:rPr>
              <a:t>EDUCACIÓN A DISTANCIA </a:t>
            </a:r>
          </a:p>
        </p:txBody>
      </p:sp>
      <p:pic>
        <p:nvPicPr>
          <p:cNvPr id="1026" name="Picture 2" descr="C:\Users\mepg\Desktop\Imagenes EaD\EaD 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611" y="3068960"/>
            <a:ext cx="3678782" cy="198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8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32543" y="458669"/>
            <a:ext cx="7890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70750" algn="l"/>
              </a:tabLst>
            </a:pPr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PRIMERA GENERACIÓN: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Finales del siglo XIX y principios del siglo XX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47373" y="1412788"/>
            <a:ext cx="8176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Caracterizada por el empleo de la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correspondencia o mensajería postal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conjuntamente con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textos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 que tratan de reproducir la clase presencial, así como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guías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 de actividades complementarias con especificaciones didácticas.</a:t>
            </a:r>
            <a:endParaRPr lang="es-ES" sz="2400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51280"/>
            <a:ext cx="2821875" cy="173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8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448691" y="548680"/>
            <a:ext cx="8067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SEGUNDA GENERACIÓN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: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Segunda mitad del siglo XX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68143" y="1340774"/>
            <a:ext cx="81432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  <a:tabLst>
                <a:tab pos="4395788" algn="l"/>
              </a:tabLst>
            </a:pP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Caracterizada por el diseño-producción de materiales didácticos como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guías de estudio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 para el proceso de enseñanza-aprendizaje mediados por el empleo de la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radio, la televisión, el teléfono, 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audiocasetes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, videocasetes, diapositivas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8" y="3960760"/>
            <a:ext cx="4341441" cy="148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9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24988" y="1636256"/>
            <a:ext cx="80073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Surge la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enseñanza asistida por computadoras personales,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donde la comunicación estudiante – profesor es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asincrónica</a:t>
            </a:r>
            <a:endParaRPr lang="es-ES" sz="2800" dirty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EL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centro del proceso de enseñanza-aprendizaje es el alumno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y se promueve fuertemente su autonomía en el estudio a través del empleo de medios didácticos tales como los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software educativos, materiales audiovisuales, presentaciones en 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Power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 Point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, etc.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55834" y="692702"/>
            <a:ext cx="80045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70750" algn="l"/>
              </a:tabLst>
            </a:pPr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TECERA  GENERACIÓN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: A partir de la penúltima decena del siglo XX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70" y="5198134"/>
            <a:ext cx="1152128" cy="125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7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564781" y="1574807"/>
            <a:ext cx="81055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Surge el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e-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learning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electronic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learning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) o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aprendizaje  electrónico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: Caracterizado por el empleo de las Tecnologías de la Información y las Comunicaciones (TIC) que tienen como paradigma a Internet así como las Intranet (uso de recursos multimedia, acceso vía web, servicio de mensajería sincrónica y asincrónica), formación en línea.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64780" y="620700"/>
            <a:ext cx="7934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70750" algn="l"/>
              </a:tabLst>
            </a:pP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TERCERA GENERACIÓN</a:t>
            </a:r>
            <a:r>
              <a:rPr lang="es-ES" sz="2800" b="1" dirty="0" smtClean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s-ES" sz="2800" b="1" dirty="0">
                <a:solidFill>
                  <a:srgbClr val="ACCBF9">
                    <a:lumMod val="50000"/>
                  </a:srgbClr>
                </a:solidFill>
                <a:latin typeface="Arial Narrow" pitchFamily="34" charset="0"/>
              </a:rPr>
              <a:t>PRIMERA ETAPA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):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A partir de la penúltima decena del siglo XX </a:t>
            </a:r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063" y="4509120"/>
            <a:ext cx="2048084" cy="150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0945B87-5CBE-484A-8D62-B422975371FE}"/>
              </a:ext>
            </a:extLst>
          </p:cNvPr>
          <p:cNvSpPr txBox="1"/>
          <p:nvPr/>
        </p:nvSpPr>
        <p:spPr>
          <a:xfrm>
            <a:off x="395542" y="404664"/>
            <a:ext cx="820888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e-Learning: (aprendizaje electrónico)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Proceso</a:t>
            </a:r>
            <a:r>
              <a:rPr lang="es-E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s-E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que </a:t>
            </a:r>
            <a:r>
              <a:rPr lang="es-E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se lleva a cabo a través de </a:t>
            </a:r>
            <a:r>
              <a:rPr lang="es-E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Internet</a:t>
            </a:r>
            <a:r>
              <a:rPr lang="es-E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, caracterizado por una </a:t>
            </a:r>
            <a:r>
              <a:rPr lang="es-E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separación física entre profesorado y estudiantes</a:t>
            </a:r>
            <a:r>
              <a:rPr lang="es-E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, pero con el predominio de una </a:t>
            </a:r>
            <a:r>
              <a:rPr lang="es-E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comunicación tanto </a:t>
            </a:r>
            <a:r>
              <a:rPr lang="es-E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sincrónica </a:t>
            </a:r>
            <a:r>
              <a:rPr lang="es-E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como </a:t>
            </a:r>
            <a:r>
              <a:rPr lang="es-ES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asincrónica</a:t>
            </a:r>
            <a:r>
              <a:rPr lang="es-E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, </a:t>
            </a:r>
            <a:r>
              <a:rPr lang="es-E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a través de la cual se lleva a cabo una </a:t>
            </a:r>
            <a:r>
              <a:rPr lang="es-E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interacción didáctica continuada</a:t>
            </a:r>
            <a:r>
              <a:rPr lang="es-E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. Se sitúa al </a:t>
            </a:r>
            <a:r>
              <a:rPr lang="es-E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alumno en el centro de la formación</a:t>
            </a:r>
            <a:r>
              <a:rPr lang="es-E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, teniendo que </a:t>
            </a:r>
            <a:r>
              <a:rPr lang="es-E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autogestionar su aprendizaje</a:t>
            </a:r>
            <a:r>
              <a:rPr lang="es-E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, con ayuda de tutores y compañeros. </a:t>
            </a:r>
            <a:r>
              <a:rPr lang="es-E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 </a:t>
            </a:r>
            <a:endParaRPr lang="es-ES" sz="28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397674" y="548685"/>
            <a:ext cx="83990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7270750" algn="l"/>
              </a:tabLst>
            </a:pPr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TERCERA GENERACIÓN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(</a:t>
            </a:r>
            <a:r>
              <a:rPr lang="es-ES" sz="2800" b="1" dirty="0">
                <a:solidFill>
                  <a:srgbClr val="0070C0"/>
                </a:solidFill>
                <a:latin typeface="Arial Narrow" pitchFamily="34" charset="0"/>
              </a:rPr>
              <a:t>SEGUNDA ETAPA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):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Principios del siglo XXI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Surge el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aprendizaje combinado (b-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learning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: 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blended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learning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): Se trata de combinar de manera eficiente y exitosa lo mejor de la enseñanza presencial y lo mejor del e-</a:t>
            </a:r>
            <a:r>
              <a:rPr lang="es-ES" sz="2800" dirty="0" err="1">
                <a:solidFill>
                  <a:prstClr val="black"/>
                </a:solidFill>
                <a:latin typeface="Arial Narrow" pitchFamily="34" charset="0"/>
              </a:rPr>
              <a:t>learning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. De ahí que se reconoce como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modelo </a:t>
            </a:r>
            <a:r>
              <a:rPr lang="es-ES" sz="2800" b="1" dirty="0" err="1">
                <a:solidFill>
                  <a:prstClr val="black"/>
                </a:solidFill>
                <a:latin typeface="Arial Narrow" pitchFamily="34" charset="0"/>
              </a:rPr>
              <a:t>semipresencial</a:t>
            </a:r>
            <a:r>
              <a:rPr lang="es-ES" sz="2800" b="1" dirty="0" smtClean="0">
                <a:solidFill>
                  <a:prstClr val="black"/>
                </a:solidFill>
                <a:latin typeface="Arial Narrow" pitchFamily="34" charset="0"/>
              </a:rPr>
              <a:t>. </a:t>
            </a:r>
            <a:endParaRPr lang="es-ES" sz="28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665779"/>
            <a:ext cx="3324298" cy="239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6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391495" y="620700"/>
            <a:ext cx="83808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70750" algn="l"/>
              </a:tabLst>
            </a:pPr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TERCERA </a:t>
            </a: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GENERACIÓN </a:t>
            </a:r>
            <a:r>
              <a:rPr lang="es-ES" sz="2800" b="1" dirty="0" smtClean="0">
                <a:solidFill>
                  <a:prstClr val="black"/>
                </a:solidFill>
                <a:latin typeface="Arial Narrow" pitchFamily="34" charset="0"/>
              </a:rPr>
              <a:t>(</a:t>
            </a:r>
            <a:r>
              <a:rPr lang="es-ES" sz="2800" b="1" dirty="0" smtClean="0">
                <a:solidFill>
                  <a:srgbClr val="0070C0"/>
                </a:solidFill>
                <a:latin typeface="Arial Narrow" pitchFamily="34" charset="0"/>
              </a:rPr>
              <a:t>ETAPA  ACTUAL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):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Aproximadamente desde el 2005 hasta la actualidad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04494" y="1574795"/>
            <a:ext cx="8206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Surge el </a:t>
            </a:r>
            <a:r>
              <a:rPr lang="es-ES" sz="2800" b="1" dirty="0" smtClean="0">
                <a:solidFill>
                  <a:prstClr val="black"/>
                </a:solidFill>
                <a:latin typeface="Arial Narrow" pitchFamily="34" charset="0"/>
              </a:rPr>
              <a:t>aprendizaje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móvil o </a:t>
            </a:r>
            <a:r>
              <a:rPr lang="es-ES" sz="2800" b="1" dirty="0" smtClean="0">
                <a:solidFill>
                  <a:prstClr val="black"/>
                </a:solidFill>
                <a:latin typeface="Arial Narrow" pitchFamily="34" charset="0"/>
              </a:rPr>
              <a:t>m-</a:t>
            </a:r>
            <a:r>
              <a:rPr lang="es-ES" sz="2800" b="1" dirty="0" err="1" smtClean="0">
                <a:solidFill>
                  <a:prstClr val="black"/>
                </a:solidFill>
                <a:latin typeface="Arial Narrow" pitchFamily="34" charset="0"/>
              </a:rPr>
              <a:t>learning</a:t>
            </a:r>
            <a:r>
              <a:rPr lang="es-ES" sz="2800" b="1" dirty="0" smtClean="0">
                <a:solidFill>
                  <a:prstClr val="black"/>
                </a:solidFill>
                <a:latin typeface="Arial Narrow" pitchFamily="34" charset="0"/>
              </a:rPr>
              <a:t>, </a:t>
            </a: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modelo centrado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en el alumno que aprovecha las potencialidades del e-</a:t>
            </a:r>
            <a:r>
              <a:rPr lang="es-ES" sz="2800" dirty="0" err="1">
                <a:solidFill>
                  <a:prstClr val="black"/>
                </a:solidFill>
                <a:latin typeface="Arial Narrow" pitchFamily="34" charset="0"/>
              </a:rPr>
              <a:t>learning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 más las características tecnológicas (movilidad, colaboración, comunicación entre redes ad-hoc o de propósito específico) de los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aparatos móviles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: 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celulares, agendas electrónicas, </a:t>
            </a:r>
            <a:r>
              <a:rPr lang="es-ES" sz="2800" b="1" dirty="0" smtClean="0">
                <a:solidFill>
                  <a:prstClr val="black"/>
                </a:solidFill>
                <a:latin typeface="Arial Narrow" pitchFamily="34" charset="0"/>
              </a:rPr>
              <a:t>tabletas informáticas … </a:t>
            </a: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y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todo dispositivo de mano que tenga alguna forma de conectividad</a:t>
            </a:r>
            <a:r>
              <a:rPr lang="es-ES" sz="2800" b="1" dirty="0">
                <a:solidFill>
                  <a:prstClr val="black"/>
                </a:solidFill>
                <a:latin typeface="Arial Narrow" pitchFamily="34" charset="0"/>
              </a:rPr>
              <a:t> inalámbrica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941168"/>
            <a:ext cx="3392330" cy="14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8 CuadroTexto"/>
          <p:cNvSpPr txBox="1">
            <a:spLocks noChangeArrowheads="1"/>
          </p:cNvSpPr>
          <p:nvPr/>
        </p:nvSpPr>
        <p:spPr bwMode="auto">
          <a:xfrm>
            <a:off x="519348" y="1129494"/>
            <a:ext cx="833755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s-ES" sz="2600" b="0" dirty="0">
                <a:solidFill>
                  <a:srgbClr val="000000"/>
                </a:solidFill>
                <a:latin typeface="Arial Narrow" pitchFamily="34" charset="0"/>
              </a:rPr>
              <a:t>La </a:t>
            </a:r>
            <a:r>
              <a:rPr lang="es-ES" sz="2600" dirty="0">
                <a:solidFill>
                  <a:srgbClr val="C00000"/>
                </a:solidFill>
                <a:latin typeface="Arial Narrow" pitchFamily="34" charset="0"/>
              </a:rPr>
              <a:t>Educación Virtual </a:t>
            </a:r>
            <a:r>
              <a:rPr lang="es-ES" sz="2600" b="0" dirty="0">
                <a:solidFill>
                  <a:srgbClr val="000000"/>
                </a:solidFill>
                <a:latin typeface="Arial Narrow" pitchFamily="34" charset="0"/>
              </a:rPr>
              <a:t>(también denominada </a:t>
            </a:r>
            <a:r>
              <a:rPr lang="es-ES" sz="2600" b="0" dirty="0">
                <a:solidFill>
                  <a:srgbClr val="C00000"/>
                </a:solidFill>
                <a:latin typeface="Arial Narrow" pitchFamily="34" charset="0"/>
              </a:rPr>
              <a:t>educación online, @</a:t>
            </a:r>
            <a:r>
              <a:rPr lang="es-ES" sz="2600" b="0" dirty="0" err="1">
                <a:solidFill>
                  <a:srgbClr val="C00000"/>
                </a:solidFill>
                <a:latin typeface="Arial Narrow" pitchFamily="34" charset="0"/>
              </a:rPr>
              <a:t>learning</a:t>
            </a:r>
            <a:r>
              <a:rPr lang="es-ES" sz="2600" b="0" dirty="0">
                <a:solidFill>
                  <a:srgbClr val="C00000"/>
                </a:solidFill>
                <a:latin typeface="Arial Narrow" pitchFamily="34" charset="0"/>
              </a:rPr>
              <a:t>, e-</a:t>
            </a:r>
            <a:r>
              <a:rPr lang="es-ES" sz="2600" b="0" dirty="0" err="1">
                <a:solidFill>
                  <a:srgbClr val="C00000"/>
                </a:solidFill>
                <a:latin typeface="Arial Narrow" pitchFamily="34" charset="0"/>
              </a:rPr>
              <a:t>learning</a:t>
            </a:r>
            <a:r>
              <a:rPr lang="es-ES" sz="2600" b="0" dirty="0">
                <a:solidFill>
                  <a:srgbClr val="C00000"/>
                </a:solidFill>
                <a:latin typeface="Arial Narrow" pitchFamily="34" charset="0"/>
              </a:rPr>
              <a:t>, tele educación, </a:t>
            </a:r>
            <a:r>
              <a:rPr lang="es-ES" sz="2600" b="0" dirty="0" err="1">
                <a:solidFill>
                  <a:srgbClr val="C00000"/>
                </a:solidFill>
                <a:latin typeface="Arial Narrow" pitchFamily="34" charset="0"/>
              </a:rPr>
              <a:t>ciber</a:t>
            </a:r>
            <a:r>
              <a:rPr lang="es-ES" sz="2600" b="0" dirty="0">
                <a:solidFill>
                  <a:srgbClr val="C00000"/>
                </a:solidFill>
                <a:latin typeface="Arial Narrow" pitchFamily="34" charset="0"/>
              </a:rPr>
              <a:t> educación</a:t>
            </a:r>
            <a:r>
              <a:rPr lang="es-ES" sz="2600" b="0" dirty="0">
                <a:solidFill>
                  <a:srgbClr val="000000"/>
                </a:solidFill>
                <a:latin typeface="Arial Narrow" pitchFamily="34" charset="0"/>
              </a:rPr>
              <a:t>) es un modelo revolucionario de educación, que se sustenta </a:t>
            </a:r>
            <a:r>
              <a:rPr lang="es-ES" sz="2600" b="0" dirty="0" smtClean="0">
                <a:solidFill>
                  <a:srgbClr val="000000"/>
                </a:solidFill>
                <a:latin typeface="Arial Narrow" pitchFamily="34" charset="0"/>
              </a:rPr>
              <a:t>en el empleo de las </a:t>
            </a:r>
            <a:r>
              <a:rPr lang="es-ES" sz="2600" dirty="0">
                <a:solidFill>
                  <a:srgbClr val="000000"/>
                </a:solidFill>
                <a:latin typeface="Arial Narrow" pitchFamily="34" charset="0"/>
              </a:rPr>
              <a:t>Tecnologías de la Información y las Comunicaciones (TIC</a:t>
            </a:r>
            <a:r>
              <a:rPr lang="es-ES" sz="2600" b="0" dirty="0" smtClean="0">
                <a:solidFill>
                  <a:srgbClr val="000000"/>
                </a:solidFill>
                <a:latin typeface="Arial Narrow" pitchFamily="34" charset="0"/>
              </a:rPr>
              <a:t>). </a:t>
            </a:r>
          </a:p>
        </p:txBody>
      </p:sp>
      <p:sp>
        <p:nvSpPr>
          <p:cNvPr id="84996" name="2 CuadroTexto"/>
          <p:cNvSpPr txBox="1">
            <a:spLocks noChangeArrowheads="1"/>
          </p:cNvSpPr>
          <p:nvPr/>
        </p:nvSpPr>
        <p:spPr bwMode="auto">
          <a:xfrm>
            <a:off x="2569494" y="606274"/>
            <a:ext cx="3526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2800" dirty="0" smtClean="0">
                <a:solidFill>
                  <a:srgbClr val="C00000"/>
                </a:solidFill>
                <a:latin typeface="Arial Narrow" pitchFamily="34" charset="0"/>
              </a:rPr>
              <a:t>EDUCACIÓN VIRTUAL</a:t>
            </a:r>
            <a:endParaRPr lang="es-VE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Picture 2" descr="C:\Users\mepg\Desktop\Imagenes EaD\EaD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55" y="3428999"/>
            <a:ext cx="3404529" cy="307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8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41694" y="3141663"/>
            <a:ext cx="2441575" cy="792162"/>
            <a:chOff x="1655" y="594"/>
            <a:chExt cx="2631" cy="814"/>
          </a:xfrm>
        </p:grpSpPr>
        <p:sp>
          <p:nvSpPr>
            <p:cNvPr id="22550" name="Text Box 3"/>
            <p:cNvSpPr txBox="1">
              <a:spLocks noChangeArrowheads="1"/>
            </p:cNvSpPr>
            <p:nvPr/>
          </p:nvSpPr>
          <p:spPr bwMode="auto">
            <a:xfrm>
              <a:off x="1969" y="845"/>
              <a:ext cx="19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000" b="1">
                  <a:solidFill>
                    <a:srgbClr val="CC0000"/>
                  </a:solidFill>
                  <a:cs typeface="Arial" charset="0"/>
                </a:rPr>
                <a:t>   </a:t>
              </a:r>
              <a:r>
                <a:rPr lang="es-ES_tradnl" sz="2000" b="1">
                  <a:cs typeface="Arial" charset="0"/>
                </a:rPr>
                <a:t>DID</a:t>
              </a:r>
              <a:r>
                <a:rPr lang="es-ES_tradnl" sz="2000" b="1">
                  <a:latin typeface="Arial Unicode MS" pitchFamily="34" charset="-128"/>
                  <a:cs typeface="Arial" charset="0"/>
                </a:rPr>
                <a:t>Á</a:t>
              </a:r>
              <a:r>
                <a:rPr lang="es-ES_tradnl" sz="2000" b="1">
                  <a:cs typeface="Arial" charset="0"/>
                </a:rPr>
                <a:t>CTICA</a:t>
              </a:r>
            </a:p>
          </p:txBody>
        </p:sp>
        <p:sp>
          <p:nvSpPr>
            <p:cNvPr id="22551" name="Oval 4"/>
            <p:cNvSpPr>
              <a:spLocks noChangeArrowheads="1"/>
            </p:cNvSpPr>
            <p:nvPr/>
          </p:nvSpPr>
          <p:spPr bwMode="auto">
            <a:xfrm>
              <a:off x="1655" y="594"/>
              <a:ext cx="2631" cy="81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VE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316163" y="2242344"/>
            <a:ext cx="4487862" cy="1798638"/>
            <a:chOff x="975" y="1117"/>
            <a:chExt cx="3855" cy="1496"/>
          </a:xfrm>
        </p:grpSpPr>
        <p:sp>
          <p:nvSpPr>
            <p:cNvPr id="22548" name="Oval 6"/>
            <p:cNvSpPr>
              <a:spLocks noChangeArrowheads="1"/>
            </p:cNvSpPr>
            <p:nvPr/>
          </p:nvSpPr>
          <p:spPr bwMode="auto">
            <a:xfrm>
              <a:off x="975" y="1117"/>
              <a:ext cx="3855" cy="14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22549" name="Text Box 7"/>
            <p:cNvSpPr txBox="1">
              <a:spLocks noChangeArrowheads="1"/>
            </p:cNvSpPr>
            <p:nvPr/>
          </p:nvSpPr>
          <p:spPr bwMode="auto">
            <a:xfrm>
              <a:off x="1927" y="1253"/>
              <a:ext cx="1996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800"/>
                <a:t>PEDAGOGÍA</a:t>
              </a:r>
              <a:endParaRPr lang="es-MX" sz="2800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27087" y="1221693"/>
            <a:ext cx="8524350" cy="4005946"/>
            <a:chOff x="46" y="808"/>
            <a:chExt cx="5679" cy="2577"/>
          </a:xfrm>
        </p:grpSpPr>
        <p:grpSp>
          <p:nvGrpSpPr>
            <p:cNvPr id="22536" name="Group 9"/>
            <p:cNvGrpSpPr>
              <a:grpSpLocks/>
            </p:cNvGrpSpPr>
            <p:nvPr/>
          </p:nvGrpSpPr>
          <p:grpSpPr bwMode="auto">
            <a:xfrm>
              <a:off x="2975" y="2659"/>
              <a:ext cx="2672" cy="726"/>
              <a:chOff x="2231" y="3339"/>
              <a:chExt cx="2672" cy="726"/>
            </a:xfrm>
          </p:grpSpPr>
          <p:sp>
            <p:nvSpPr>
              <p:cNvPr id="22546" name="Text Box 10"/>
              <p:cNvSpPr txBox="1">
                <a:spLocks noChangeArrowheads="1"/>
              </p:cNvSpPr>
              <p:nvPr/>
            </p:nvSpPr>
            <p:spPr bwMode="auto">
              <a:xfrm>
                <a:off x="2252" y="3560"/>
                <a:ext cx="2542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000" b="1" dirty="0" smtClean="0">
                    <a:cs typeface="Arial" charset="0"/>
                  </a:rPr>
                  <a:t>ANTROPOLOG</a:t>
                </a:r>
                <a:r>
                  <a:rPr lang="es-ES_tradnl" sz="2000" b="1" dirty="0" smtClean="0">
                    <a:latin typeface="Arial Unicode MS" pitchFamily="34" charset="-128"/>
                    <a:cs typeface="Arial" charset="0"/>
                  </a:rPr>
                  <a:t>Í</a:t>
                </a:r>
                <a:r>
                  <a:rPr lang="es-ES_tradnl" sz="2000" b="1" dirty="0" smtClean="0">
                    <a:cs typeface="Arial" charset="0"/>
                  </a:rPr>
                  <a:t>A EDUCATIVA</a:t>
                </a:r>
                <a:endParaRPr lang="es-ES_tradnl" sz="2000" b="1" dirty="0">
                  <a:cs typeface="Arial" charset="0"/>
                </a:endParaRPr>
              </a:p>
            </p:txBody>
          </p:sp>
          <p:sp>
            <p:nvSpPr>
              <p:cNvPr id="22547" name="Oval 11"/>
              <p:cNvSpPr>
                <a:spLocks noChangeArrowheads="1"/>
              </p:cNvSpPr>
              <p:nvPr/>
            </p:nvSpPr>
            <p:spPr bwMode="auto">
              <a:xfrm>
                <a:off x="2231" y="3339"/>
                <a:ext cx="2672" cy="72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VE"/>
              </a:p>
            </p:txBody>
          </p:sp>
        </p:grpSp>
        <p:grpSp>
          <p:nvGrpSpPr>
            <p:cNvPr id="22537" name="Group 12"/>
            <p:cNvGrpSpPr>
              <a:grpSpLocks/>
            </p:cNvGrpSpPr>
            <p:nvPr/>
          </p:nvGrpSpPr>
          <p:grpSpPr bwMode="auto">
            <a:xfrm>
              <a:off x="46" y="808"/>
              <a:ext cx="2403" cy="726"/>
              <a:chOff x="2614" y="3504"/>
              <a:chExt cx="2403" cy="726"/>
            </a:xfrm>
          </p:grpSpPr>
          <p:sp>
            <p:nvSpPr>
              <p:cNvPr id="22544" name="Text Box 13"/>
              <p:cNvSpPr txBox="1">
                <a:spLocks noChangeArrowheads="1"/>
              </p:cNvSpPr>
              <p:nvPr/>
            </p:nvSpPr>
            <p:spPr bwMode="auto">
              <a:xfrm>
                <a:off x="2808" y="3738"/>
                <a:ext cx="2087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457200" indent="-4572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000" b="1" dirty="0">
                    <a:cs typeface="Arial" charset="0"/>
                  </a:rPr>
                  <a:t> </a:t>
                </a:r>
                <a:r>
                  <a:rPr lang="es-ES_tradnl" sz="2000" b="1" dirty="0" smtClean="0">
                    <a:cs typeface="Arial" charset="0"/>
                  </a:rPr>
                  <a:t>FILOSOF</a:t>
                </a:r>
                <a:r>
                  <a:rPr lang="es-ES_tradnl" sz="2000" b="1" dirty="0" smtClean="0">
                    <a:latin typeface="Arial Unicode MS" pitchFamily="34" charset="-128"/>
                    <a:cs typeface="Arial" charset="0"/>
                  </a:rPr>
                  <a:t>Í</a:t>
                </a:r>
                <a:r>
                  <a:rPr lang="es-ES_tradnl" sz="2000" b="1" dirty="0" smtClean="0">
                    <a:cs typeface="Arial" charset="0"/>
                  </a:rPr>
                  <a:t>A EDUCATIVA</a:t>
                </a:r>
                <a:endParaRPr lang="es-ES_tradnl" sz="2000" b="1" dirty="0">
                  <a:cs typeface="Arial" charset="0"/>
                </a:endParaRPr>
              </a:p>
            </p:txBody>
          </p:sp>
          <p:sp>
            <p:nvSpPr>
              <p:cNvPr id="22545" name="Oval 14"/>
              <p:cNvSpPr>
                <a:spLocks noChangeArrowheads="1"/>
              </p:cNvSpPr>
              <p:nvPr/>
            </p:nvSpPr>
            <p:spPr bwMode="auto">
              <a:xfrm>
                <a:off x="2614" y="3504"/>
                <a:ext cx="2403" cy="72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VE"/>
              </a:p>
            </p:txBody>
          </p:sp>
        </p:grpSp>
        <p:grpSp>
          <p:nvGrpSpPr>
            <p:cNvPr id="22538" name="Group 15"/>
            <p:cNvGrpSpPr>
              <a:grpSpLocks/>
            </p:cNvGrpSpPr>
            <p:nvPr/>
          </p:nvGrpSpPr>
          <p:grpSpPr bwMode="auto">
            <a:xfrm>
              <a:off x="3322" y="808"/>
              <a:ext cx="2403" cy="726"/>
              <a:chOff x="2578" y="3501"/>
              <a:chExt cx="2403" cy="726"/>
            </a:xfrm>
          </p:grpSpPr>
          <p:sp>
            <p:nvSpPr>
              <p:cNvPr id="22542" name="Text Box 16"/>
              <p:cNvSpPr txBox="1">
                <a:spLocks noChangeArrowheads="1"/>
              </p:cNvSpPr>
              <p:nvPr/>
            </p:nvSpPr>
            <p:spPr bwMode="auto">
              <a:xfrm>
                <a:off x="2740" y="3691"/>
                <a:ext cx="224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000" b="1" dirty="0" smtClean="0">
                    <a:cs typeface="Arial" charset="0"/>
                  </a:rPr>
                  <a:t>PSICOLOG</a:t>
                </a:r>
                <a:r>
                  <a:rPr lang="es-ES_tradnl" sz="2000" b="1" dirty="0" smtClean="0">
                    <a:latin typeface="Arial Unicode MS" pitchFamily="34" charset="-128"/>
                    <a:cs typeface="Arial" charset="0"/>
                  </a:rPr>
                  <a:t>Í</a:t>
                </a:r>
                <a:r>
                  <a:rPr lang="es-ES_tradnl" sz="2000" b="1" dirty="0" smtClean="0">
                    <a:cs typeface="Arial" charset="0"/>
                  </a:rPr>
                  <a:t>AEDUCATIVA</a:t>
                </a:r>
                <a:endParaRPr lang="es-ES_tradnl" sz="2000" b="1" dirty="0">
                  <a:cs typeface="Arial" charset="0"/>
                </a:endParaRPr>
              </a:p>
            </p:txBody>
          </p:sp>
          <p:sp>
            <p:nvSpPr>
              <p:cNvPr id="22543" name="Oval 17"/>
              <p:cNvSpPr>
                <a:spLocks noChangeArrowheads="1"/>
              </p:cNvSpPr>
              <p:nvPr/>
            </p:nvSpPr>
            <p:spPr bwMode="auto">
              <a:xfrm>
                <a:off x="2578" y="3501"/>
                <a:ext cx="2403" cy="72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VE"/>
              </a:p>
            </p:txBody>
          </p:sp>
        </p:grpSp>
        <p:grpSp>
          <p:nvGrpSpPr>
            <p:cNvPr id="22539" name="Group 18"/>
            <p:cNvGrpSpPr>
              <a:grpSpLocks/>
            </p:cNvGrpSpPr>
            <p:nvPr/>
          </p:nvGrpSpPr>
          <p:grpSpPr bwMode="auto">
            <a:xfrm>
              <a:off x="82" y="2641"/>
              <a:ext cx="2417" cy="726"/>
              <a:chOff x="2663" y="3321"/>
              <a:chExt cx="2417" cy="726"/>
            </a:xfrm>
          </p:grpSpPr>
          <p:sp>
            <p:nvSpPr>
              <p:cNvPr id="22540" name="Text Box 19"/>
              <p:cNvSpPr txBox="1">
                <a:spLocks noChangeArrowheads="1"/>
              </p:cNvSpPr>
              <p:nvPr/>
            </p:nvSpPr>
            <p:spPr bwMode="auto">
              <a:xfrm>
                <a:off x="2821" y="3556"/>
                <a:ext cx="2259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2000" b="1" dirty="0">
                    <a:cs typeface="Arial" charset="0"/>
                  </a:rPr>
                  <a:t>SOCIOLOG</a:t>
                </a:r>
                <a:r>
                  <a:rPr lang="es-ES_tradnl" sz="2000" b="1" dirty="0">
                    <a:latin typeface="Arial Unicode MS" pitchFamily="34" charset="-128"/>
                    <a:cs typeface="Arial" charset="0"/>
                  </a:rPr>
                  <a:t>Í</a:t>
                </a:r>
                <a:r>
                  <a:rPr lang="es-ES_tradnl" sz="2000" b="1" dirty="0">
                    <a:cs typeface="Arial" charset="0"/>
                  </a:rPr>
                  <a:t>A </a:t>
                </a:r>
                <a:r>
                  <a:rPr lang="es-ES_tradnl" sz="2000" b="1" dirty="0" smtClean="0">
                    <a:cs typeface="Arial" charset="0"/>
                  </a:rPr>
                  <a:t>EDUCATIVA</a:t>
                </a:r>
                <a:endParaRPr lang="es-ES_tradnl" sz="2000" b="1" dirty="0">
                  <a:cs typeface="Arial" charset="0"/>
                </a:endParaRPr>
              </a:p>
            </p:txBody>
          </p:sp>
          <p:sp>
            <p:nvSpPr>
              <p:cNvPr id="22541" name="Oval 20"/>
              <p:cNvSpPr>
                <a:spLocks noChangeArrowheads="1"/>
              </p:cNvSpPr>
              <p:nvPr/>
            </p:nvSpPr>
            <p:spPr bwMode="auto">
              <a:xfrm>
                <a:off x="2663" y="3321"/>
                <a:ext cx="2403" cy="726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VE"/>
              </a:p>
            </p:txBody>
          </p:sp>
        </p:grp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2316169" y="5445098"/>
            <a:ext cx="4549411" cy="948557"/>
            <a:chOff x="2591" y="3428"/>
            <a:chExt cx="2403" cy="637"/>
          </a:xfrm>
        </p:grpSpPr>
        <p:sp>
          <p:nvSpPr>
            <p:cNvPr id="22534" name="Text Box 22"/>
            <p:cNvSpPr txBox="1">
              <a:spLocks noChangeArrowheads="1"/>
            </p:cNvSpPr>
            <p:nvPr/>
          </p:nvSpPr>
          <p:spPr bwMode="auto">
            <a:xfrm>
              <a:off x="2735" y="3565"/>
              <a:ext cx="208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 sz="2000" b="1" dirty="0" smtClean="0">
                  <a:solidFill>
                    <a:srgbClr val="C00000"/>
                  </a:solidFill>
                  <a:cs typeface="Arial" charset="0"/>
                </a:rPr>
                <a:t>TECNOLOGÍA EDUCATIVA</a:t>
              </a:r>
              <a:endParaRPr lang="es-ES_tradnl" sz="2000" b="1" dirty="0">
                <a:solidFill>
                  <a:srgbClr val="C00000"/>
                </a:solidFill>
                <a:cs typeface="Arial" charset="0"/>
              </a:endParaRPr>
            </a:p>
          </p:txBody>
        </p:sp>
        <p:sp>
          <p:nvSpPr>
            <p:cNvPr id="22535" name="Oval 23"/>
            <p:cNvSpPr>
              <a:spLocks noChangeArrowheads="1"/>
            </p:cNvSpPr>
            <p:nvPr/>
          </p:nvSpPr>
          <p:spPr bwMode="auto">
            <a:xfrm>
              <a:off x="2591" y="3428"/>
              <a:ext cx="2403" cy="63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1331641" y="54868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arrow" pitchFamily="34" charset="0"/>
              </a:rPr>
              <a:t>                         </a:t>
            </a: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CIENCIAS DE LA EDUCACIÓN</a:t>
            </a:r>
            <a:endParaRPr lang="es-ES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6 Flecha arriba y abajo"/>
          <p:cNvSpPr/>
          <p:nvPr/>
        </p:nvSpPr>
        <p:spPr>
          <a:xfrm>
            <a:off x="4186640" y="4105296"/>
            <a:ext cx="484632" cy="1216152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91566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8 CuadroTexto"/>
          <p:cNvSpPr txBox="1">
            <a:spLocks noChangeArrowheads="1"/>
          </p:cNvSpPr>
          <p:nvPr/>
        </p:nvSpPr>
        <p:spPr bwMode="auto">
          <a:xfrm>
            <a:off x="519346" y="998249"/>
            <a:ext cx="833755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" sz="2600" b="0" dirty="0" smtClean="0">
                <a:solidFill>
                  <a:srgbClr val="000000"/>
                </a:solidFill>
                <a:latin typeface="Arial Narrow" pitchFamily="34" charset="0"/>
              </a:rPr>
              <a:t>Las TIC </a:t>
            </a:r>
            <a:r>
              <a:rPr lang="es-ES_tradnl" sz="2800" b="0" dirty="0" smtClean="0">
                <a:solidFill>
                  <a:prstClr val="black"/>
                </a:solidFill>
                <a:latin typeface="Arial Narrow" pitchFamily="34" charset="0"/>
              </a:rPr>
              <a:t>constituyen </a:t>
            </a:r>
            <a:r>
              <a:rPr lang="es-ES_tradnl" sz="2800" b="0" dirty="0">
                <a:solidFill>
                  <a:prstClr val="black"/>
                </a:solidFill>
                <a:latin typeface="Arial Narrow" pitchFamily="34" charset="0"/>
              </a:rPr>
              <a:t>un conjunto de recursos asociados a la tecnología digital y a las redes informáticas </a:t>
            </a:r>
            <a:r>
              <a:rPr lang="es-ES_tradnl" sz="2800" b="0" dirty="0" smtClean="0">
                <a:solidFill>
                  <a:prstClr val="black"/>
                </a:solidFill>
                <a:latin typeface="Arial Narrow" pitchFamily="34" charset="0"/>
              </a:rPr>
              <a:t>o </a:t>
            </a:r>
            <a:r>
              <a:rPr lang="es-ES_tradnl" sz="2800" b="0" dirty="0">
                <a:solidFill>
                  <a:prstClr val="black"/>
                </a:solidFill>
                <a:latin typeface="Arial Narrow" pitchFamily="34" charset="0"/>
              </a:rPr>
              <a:t>telemáticas (Intranet, Internet</a:t>
            </a:r>
            <a:r>
              <a:rPr lang="es-ES_tradnl" sz="2800" b="0" dirty="0" smtClean="0">
                <a:solidFill>
                  <a:prstClr val="black"/>
                </a:solidFill>
                <a:latin typeface="Arial Narrow" pitchFamily="34" charset="0"/>
              </a:rPr>
              <a:t>),  lo que propicia la comunicación sincrónica y/o asincrónica entre sujetos.</a:t>
            </a:r>
            <a:endParaRPr lang="es-ES_tradnl" sz="2800" b="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84996" name="2 CuadroTexto"/>
          <p:cNvSpPr txBox="1">
            <a:spLocks noChangeArrowheads="1"/>
          </p:cNvSpPr>
          <p:nvPr/>
        </p:nvSpPr>
        <p:spPr bwMode="auto">
          <a:xfrm>
            <a:off x="2580075" y="476672"/>
            <a:ext cx="3526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s-ES" sz="2800" dirty="0" smtClean="0">
                <a:solidFill>
                  <a:srgbClr val="C00000"/>
                </a:solidFill>
                <a:latin typeface="Arial Narrow" pitchFamily="34" charset="0"/>
              </a:rPr>
              <a:t>EDUCACIÓN VIRTUAL</a:t>
            </a:r>
            <a:endParaRPr lang="es-VE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8" y="3573016"/>
            <a:ext cx="6012801" cy="281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07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1043608" y="701631"/>
            <a:ext cx="73448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dirty="0">
                <a:solidFill>
                  <a:srgbClr val="C00000"/>
                </a:solidFill>
                <a:latin typeface="Arial Narrow" pitchFamily="34" charset="0"/>
              </a:rPr>
              <a:t>PUNTOS  </a:t>
            </a:r>
            <a:r>
              <a:rPr lang="es-ES" sz="2800" dirty="0" smtClean="0">
                <a:solidFill>
                  <a:srgbClr val="C00000"/>
                </a:solidFill>
                <a:latin typeface="Arial Narrow" pitchFamily="34" charset="0"/>
              </a:rPr>
              <a:t>CLAVES</a:t>
            </a:r>
            <a:endParaRPr lang="es-E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298477" y="1253670"/>
            <a:ext cx="835025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7175" indent="-257175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El proceso 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formativo se concibe para propiciar el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autoaprendizaje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 de los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estudiantes (el </a:t>
            </a: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aprender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a </a:t>
            </a: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aprender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).</a:t>
            </a:r>
            <a:endParaRPr lang="es-ES" sz="2800" b="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369517" y="3284991"/>
            <a:ext cx="83502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7175" indent="-257175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 El profesor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cambia su rol tradicional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de 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reservorio y transmisor único de contenidos por un papel de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tutor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, de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guía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, de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consultor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,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de </a:t>
            </a: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facilitador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del aprendizaje de los estudiantes.</a:t>
            </a:r>
            <a:endParaRPr lang="es-ES" sz="2800" b="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  <p:bldP spid="1628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539756" y="1196758"/>
            <a:ext cx="79930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7175" indent="-257175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El empleo de </a:t>
            </a: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métodos, medios y formas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organizativas variadas y flexibles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que 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propicien el trabajo independiente y por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ende, la 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independencia cognoscitiva de los estudiantes.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49734" y="663355"/>
            <a:ext cx="808308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2800" dirty="0">
                <a:solidFill>
                  <a:srgbClr val="C00000"/>
                </a:solidFill>
                <a:latin typeface="Arial Narrow" pitchFamily="34" charset="0"/>
              </a:rPr>
              <a:t>PUNTOS  </a:t>
            </a:r>
            <a:r>
              <a:rPr lang="es-ES" sz="2800" dirty="0" smtClean="0">
                <a:solidFill>
                  <a:srgbClr val="C00000"/>
                </a:solidFill>
                <a:latin typeface="Arial Narrow" pitchFamily="34" charset="0"/>
              </a:rPr>
              <a:t>CLAVES</a:t>
            </a:r>
            <a:endParaRPr lang="es-E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9739" y="3745067"/>
            <a:ext cx="820737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57175" indent="-257175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es-ES" sz="1800" b="0" dirty="0">
                <a:solidFill>
                  <a:prstClr val="black"/>
                </a:solidFill>
              </a:rPr>
              <a:t> 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El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rol fundamental de 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las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guías de estudio y del diagnóstico inicial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con vistas a 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una buena orientación del estudio individual de los estudiantes.</a:t>
            </a:r>
          </a:p>
        </p:txBody>
      </p:sp>
    </p:spTree>
    <p:extLst>
      <p:ext uri="{BB962C8B-B14F-4D97-AF65-F5344CB8AC3E}">
        <p14:creationId xmlns:p14="http://schemas.microsoft.com/office/powerpoint/2010/main" val="222716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  <p:bldP spid="6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611560" y="908050"/>
            <a:ext cx="79928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57175" indent="-257175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Char char="•"/>
            </a:pP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La integración de los contenidos de las asignaturas a partir de </a:t>
            </a: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núcleos 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de contenidos 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que resulten esenciales para el logro de los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objetivos; la </a:t>
            </a:r>
            <a:r>
              <a:rPr lang="es-ES" sz="2800" b="0" dirty="0">
                <a:solidFill>
                  <a:prstClr val="black"/>
                </a:solidFill>
                <a:latin typeface="Arial Narrow" pitchFamily="34" charset="0"/>
              </a:rPr>
              <a:t>actualización sistemática de los </a:t>
            </a:r>
            <a:r>
              <a:rPr lang="es-ES" sz="2800" b="0" dirty="0" smtClean="0">
                <a:solidFill>
                  <a:prstClr val="black"/>
                </a:solidFill>
                <a:latin typeface="Arial Narrow" pitchFamily="34" charset="0"/>
              </a:rPr>
              <a:t>mismos</a:t>
            </a: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es-ES" sz="28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15817" y="601662"/>
            <a:ext cx="316835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800" dirty="0">
                <a:solidFill>
                  <a:srgbClr val="C00000"/>
                </a:solidFill>
                <a:latin typeface="Arial Narrow" pitchFamily="34" charset="0"/>
              </a:rPr>
              <a:t>PUNTOS  </a:t>
            </a:r>
            <a:r>
              <a:rPr lang="es-ES" sz="2800" dirty="0" smtClean="0">
                <a:solidFill>
                  <a:srgbClr val="C00000"/>
                </a:solidFill>
                <a:latin typeface="Arial Narrow" pitchFamily="34" charset="0"/>
              </a:rPr>
              <a:t>CLAVES</a:t>
            </a:r>
            <a:endParaRPr lang="es-E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43846" y="3585718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algn="just">
              <a:lnSpc>
                <a:spcPct val="150000"/>
              </a:lnSpc>
              <a:buFontTx/>
              <a:buChar char="•"/>
            </a:pP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El estudiante puede tener una retroalimentación inmediata de los profesores y tutores quienes los guían en su aprendizaje. </a:t>
            </a:r>
          </a:p>
        </p:txBody>
      </p:sp>
    </p:spTree>
    <p:extLst>
      <p:ext uri="{BB962C8B-B14F-4D97-AF65-F5344CB8AC3E}">
        <p14:creationId xmlns:p14="http://schemas.microsoft.com/office/powerpoint/2010/main" val="28146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  <p:bldP spid="4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3 CuadroTexto"/>
          <p:cNvSpPr txBox="1">
            <a:spLocks noChangeArrowheads="1"/>
          </p:cNvSpPr>
          <p:nvPr/>
        </p:nvSpPr>
        <p:spPr bwMode="auto">
          <a:xfrm>
            <a:off x="479040" y="1048074"/>
            <a:ext cx="818828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El empleo de </a:t>
            </a:r>
            <a:r>
              <a:rPr lang="es-ES" sz="2800" dirty="0">
                <a:solidFill>
                  <a:srgbClr val="C00000"/>
                </a:solidFill>
                <a:latin typeface="Arial Narrow" pitchFamily="34" charset="0"/>
              </a:rPr>
              <a:t>Entornos Virtuales de Enseñanza Aprendizaje</a:t>
            </a:r>
            <a:r>
              <a:rPr lang="es-ES" sz="2800" b="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s-ES" sz="2800" dirty="0">
                <a:solidFill>
                  <a:srgbClr val="C00000"/>
                </a:solidFill>
                <a:latin typeface="Arial Narrow" pitchFamily="34" charset="0"/>
              </a:rPr>
              <a:t>(</a:t>
            </a:r>
            <a:r>
              <a:rPr lang="es-ES" sz="2800" dirty="0" smtClean="0">
                <a:solidFill>
                  <a:srgbClr val="C00000"/>
                </a:solidFill>
                <a:latin typeface="Arial Narrow" pitchFamily="34" charset="0"/>
              </a:rPr>
              <a:t>EVEA, EVA</a:t>
            </a: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) </a:t>
            </a:r>
            <a:r>
              <a:rPr lang="es-ES" sz="2800" b="0" dirty="0">
                <a:solidFill>
                  <a:srgbClr val="000000"/>
                </a:solidFill>
                <a:latin typeface="Arial Narrow" pitchFamily="34" charset="0"/>
              </a:rPr>
              <a:t>que se sustentan en el empleo de </a:t>
            </a: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las </a:t>
            </a:r>
            <a:r>
              <a:rPr lang="es-ES" sz="2800" dirty="0">
                <a:solidFill>
                  <a:srgbClr val="002060"/>
                </a:solidFill>
                <a:latin typeface="Arial Narrow" pitchFamily="34" charset="0"/>
              </a:rPr>
              <a:t>plataformas de </a:t>
            </a:r>
            <a:r>
              <a:rPr lang="es-ES" sz="2800" dirty="0" smtClean="0">
                <a:solidFill>
                  <a:srgbClr val="002060"/>
                </a:solidFill>
                <a:latin typeface="Arial Narrow" pitchFamily="34" charset="0"/>
              </a:rPr>
              <a:t>virtuales o de </a:t>
            </a:r>
            <a:r>
              <a:rPr lang="es-ES" sz="2800" dirty="0" err="1" smtClean="0">
                <a:solidFill>
                  <a:srgbClr val="002060"/>
                </a:solidFill>
                <a:latin typeface="Arial Narrow" pitchFamily="34" charset="0"/>
              </a:rPr>
              <a:t>teleformación</a:t>
            </a: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, lo que posibilita </a:t>
            </a:r>
            <a:r>
              <a:rPr lang="es-ES" sz="2800" b="0" dirty="0">
                <a:solidFill>
                  <a:srgbClr val="000000"/>
                </a:solidFill>
                <a:latin typeface="Arial Narrow" pitchFamily="34" charset="0"/>
              </a:rPr>
              <a:t>implementar </a:t>
            </a: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un </a:t>
            </a:r>
            <a:r>
              <a:rPr lang="es-ES" sz="2800" dirty="0" smtClean="0">
                <a:solidFill>
                  <a:srgbClr val="000000"/>
                </a:solidFill>
                <a:latin typeface="Arial Narrow" pitchFamily="34" charset="0"/>
              </a:rPr>
              <a:t>aprendizaje descentralizado </a:t>
            </a: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(ocurre independientemente </a:t>
            </a:r>
            <a:r>
              <a:rPr lang="es-ES" sz="2800" b="0" dirty="0">
                <a:solidFill>
                  <a:srgbClr val="000000"/>
                </a:solidFill>
                <a:latin typeface="Arial Narrow" pitchFamily="34" charset="0"/>
              </a:rPr>
              <a:t>del tiempo y el </a:t>
            </a:r>
            <a:r>
              <a:rPr lang="es-ES" sz="2800" b="0" dirty="0" smtClean="0">
                <a:solidFill>
                  <a:srgbClr val="000000"/>
                </a:solidFill>
                <a:latin typeface="Arial Narrow" pitchFamily="34" charset="0"/>
              </a:rPr>
              <a:t>lugar).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843808" y="524848"/>
            <a:ext cx="32403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800" dirty="0">
                <a:solidFill>
                  <a:srgbClr val="C00000"/>
                </a:solidFill>
                <a:latin typeface="Arial Narrow" pitchFamily="34" charset="0"/>
              </a:rPr>
              <a:t>PUNTOS  </a:t>
            </a:r>
            <a:r>
              <a:rPr lang="es-ES" sz="2800" dirty="0" smtClean="0">
                <a:solidFill>
                  <a:srgbClr val="C00000"/>
                </a:solidFill>
                <a:latin typeface="Arial Narrow" pitchFamily="34" charset="0"/>
              </a:rPr>
              <a:t>CLAVES</a:t>
            </a:r>
            <a:endParaRPr lang="es-ES" sz="28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2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5 CuadroTexto"/>
          <p:cNvSpPr txBox="1">
            <a:spLocks noChangeArrowheads="1"/>
          </p:cNvSpPr>
          <p:nvPr/>
        </p:nvSpPr>
        <p:spPr bwMode="auto">
          <a:xfrm>
            <a:off x="406404" y="476678"/>
            <a:ext cx="8245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marL="3051175" indent="-3051175" eaLnBrk="1" hangingPunct="1"/>
            <a:r>
              <a:rPr lang="es-ES" sz="2400" dirty="0" smtClean="0">
                <a:solidFill>
                  <a:srgbClr val="C00000"/>
                </a:solidFill>
                <a:latin typeface="Arial Narrow" pitchFamily="34" charset="0"/>
              </a:rPr>
              <a:t>  ENTORNOS </a:t>
            </a:r>
            <a:r>
              <a:rPr lang="es-ES" sz="2400" dirty="0">
                <a:solidFill>
                  <a:srgbClr val="C00000"/>
                </a:solidFill>
                <a:latin typeface="Arial Narrow" pitchFamily="34" charset="0"/>
              </a:rPr>
              <a:t>VIRTUALES DE  </a:t>
            </a:r>
            <a:r>
              <a:rPr lang="es-ES" sz="2400" dirty="0" smtClean="0">
                <a:solidFill>
                  <a:srgbClr val="C00000"/>
                </a:solidFill>
                <a:latin typeface="Arial Narrow" pitchFamily="34" charset="0"/>
              </a:rPr>
              <a:t>ENSEÑANZA – APRENDIZAJE      (EVEA, EVA) </a:t>
            </a:r>
            <a:endParaRPr lang="es-VE" sz="24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505795" y="1412776"/>
            <a:ext cx="80772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2600" dirty="0">
                <a:solidFill>
                  <a:prstClr val="black"/>
                </a:solidFill>
              </a:rPr>
              <a:t>Constituyen aquellos </a:t>
            </a:r>
            <a:r>
              <a:rPr lang="es-ES" sz="2600" b="1" dirty="0">
                <a:solidFill>
                  <a:prstClr val="black"/>
                </a:solidFill>
              </a:rPr>
              <a:t>ambientes o espacios formativos </a:t>
            </a:r>
            <a:r>
              <a:rPr lang="es-ES" sz="2600" dirty="0">
                <a:solidFill>
                  <a:prstClr val="black"/>
                </a:solidFill>
              </a:rPr>
              <a:t>sustentados en las </a:t>
            </a:r>
            <a:r>
              <a:rPr lang="es-ES" sz="2600" b="1" dirty="0">
                <a:solidFill>
                  <a:prstClr val="black"/>
                </a:solidFill>
              </a:rPr>
              <a:t>variadas posibilidades que ofrecen las TIC como medios de información, de comunicación y </a:t>
            </a:r>
            <a:r>
              <a:rPr lang="es-ES" sz="2600" b="1" dirty="0" smtClean="0">
                <a:solidFill>
                  <a:prstClr val="black"/>
                </a:solidFill>
              </a:rPr>
              <a:t>didácticos</a:t>
            </a:r>
            <a:r>
              <a:rPr lang="es-ES" sz="2600" dirty="0" smtClean="0">
                <a:solidFill>
                  <a:prstClr val="black"/>
                </a:solidFill>
              </a:rPr>
              <a:t> que </a:t>
            </a:r>
            <a:r>
              <a:rPr lang="es-ES" sz="2600" dirty="0">
                <a:solidFill>
                  <a:prstClr val="black"/>
                </a:solidFill>
              </a:rPr>
              <a:t>propician variedad de recursos para el desarrollo del proceso formativo y en donde </a:t>
            </a:r>
            <a:r>
              <a:rPr lang="es-ES" sz="2600" dirty="0" smtClean="0">
                <a:solidFill>
                  <a:prstClr val="black"/>
                </a:solidFill>
              </a:rPr>
              <a:t>pueden intervenir </a:t>
            </a:r>
            <a:r>
              <a:rPr lang="es-ES" sz="2600" dirty="0">
                <a:solidFill>
                  <a:prstClr val="black"/>
                </a:solidFill>
              </a:rPr>
              <a:t>diferentes actores, tanto físicos como del Ciberespacio, que </a:t>
            </a:r>
            <a:r>
              <a:rPr lang="es-ES" sz="2600" dirty="0" smtClean="0">
                <a:solidFill>
                  <a:prstClr val="black"/>
                </a:solidFill>
              </a:rPr>
              <a:t>interactúan </a:t>
            </a:r>
            <a:r>
              <a:rPr lang="es-ES" sz="2600" dirty="0">
                <a:solidFill>
                  <a:prstClr val="black"/>
                </a:solidFill>
              </a:rPr>
              <a:t>de manera colaborativa/cooperativa, vía </a:t>
            </a:r>
            <a:r>
              <a:rPr lang="es-ES" sz="2600" dirty="0" smtClean="0">
                <a:solidFill>
                  <a:prstClr val="black"/>
                </a:solidFill>
              </a:rPr>
              <a:t>red.</a:t>
            </a:r>
            <a:endParaRPr lang="es-E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texto"/>
          <p:cNvSpPr txBox="1"/>
          <p:nvPr/>
        </p:nvSpPr>
        <p:spPr>
          <a:xfrm>
            <a:off x="1126206" y="548680"/>
            <a:ext cx="7029397" cy="465584"/>
          </a:xfrm>
          <a:prstGeom prst="rect">
            <a:avLst/>
          </a:prstGeom>
          <a:noFill/>
          <a:ln w="1905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Autofit/>
          </a:bodyPr>
          <a:lstStyle>
            <a:lvl1pPr marL="42037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2263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55905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3749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90345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00530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3995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indent="0" algn="just">
              <a:buClr>
                <a:srgbClr val="629DD1"/>
              </a:buClr>
              <a:buFont typeface="Wingdings 2"/>
              <a:buNone/>
            </a:pP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Los EVEA, según los modelos pedagógicos</a:t>
            </a:r>
            <a:endParaRPr lang="es-ES" sz="2800" b="1" dirty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911483"/>
              </p:ext>
            </p:extLst>
          </p:nvPr>
        </p:nvGraphicFramePr>
        <p:xfrm>
          <a:off x="624843" y="1556792"/>
          <a:ext cx="7940994" cy="365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6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6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Modelo </a:t>
                      </a:r>
                      <a:r>
                        <a:rPr lang="es-ES" sz="2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presencial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Modelo </a:t>
                      </a:r>
                      <a:r>
                        <a:rPr lang="es-ES" sz="2400" dirty="0" err="1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semipresencial</a:t>
                      </a:r>
                      <a:endParaRPr lang="es-ES" sz="2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Modelo  de educación virtual</a:t>
                      </a: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5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El aula virtual es 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un complemento </a:t>
                      </a:r>
                      <a:r>
                        <a:rPr kumimoji="0"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de la 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docencia presencial 	</a:t>
                      </a:r>
                    </a:p>
                    <a:p>
                      <a:endParaRPr lang="es-ES" sz="2400" dirty="0">
                        <a:latin typeface="Arial Narrow" pitchFamily="34" charset="0"/>
                      </a:endParaRPr>
                    </a:p>
                  </a:txBody>
                  <a:tcPr marL="68580" marR="6858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Integración y mezcla de clases presenciales con actividades docentes en </a:t>
                      </a:r>
                      <a:r>
                        <a:rPr kumimoji="0"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el aula 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virtual 	</a:t>
                      </a:r>
                    </a:p>
                    <a:p>
                      <a:endParaRPr lang="es-ES" sz="2400" dirty="0">
                        <a:latin typeface="Arial Narrow" pitchFamily="34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Asignaturas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cursos, </a:t>
                      </a:r>
                      <a:r>
                        <a:rPr kumimoji="0"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ofrecidos 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 distancia través de campus </a:t>
                      </a:r>
                      <a:r>
                        <a:rPr kumimoji="0"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 entornos virtuales .</a:t>
                      </a:r>
                      <a:r>
                        <a:rPr kumimoji="0" lang="es-ES" sz="2400" b="0" i="0" u="none" strike="noStrike" kern="1200" baseline="0" dirty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5 CuadroTexto"/>
          <p:cNvSpPr txBox="1">
            <a:spLocks noChangeArrowheads="1"/>
          </p:cNvSpPr>
          <p:nvPr/>
        </p:nvSpPr>
        <p:spPr bwMode="auto">
          <a:xfrm>
            <a:off x="406404" y="476677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800" dirty="0" smtClean="0">
                <a:solidFill>
                  <a:srgbClr val="C00000"/>
                </a:solidFill>
                <a:latin typeface="Arial Narrow" pitchFamily="34" charset="0"/>
              </a:rPr>
              <a:t>TIPOS DE EVEA</a:t>
            </a:r>
            <a:endParaRPr lang="es-VE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4679" y="1124744"/>
            <a:ext cx="8077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Aulas Virtuales,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Bibliotecas Virtuales,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Laboratorios Virtuales,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Comunidades Virtuales</a:t>
            </a:r>
            <a:r>
              <a:rPr lang="es-ES" sz="2800" dirty="0">
                <a:solidFill>
                  <a:prstClr val="black"/>
                </a:solidFill>
                <a:latin typeface="Arial Narrow" pitchFamily="34" charset="0"/>
              </a:rPr>
              <a:t>,</a:t>
            </a:r>
            <a:endParaRPr lang="es-ES" sz="2800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800" dirty="0" smtClean="0">
                <a:solidFill>
                  <a:prstClr val="black"/>
                </a:solidFill>
                <a:latin typeface="Arial Narrow" pitchFamily="34" charset="0"/>
              </a:rPr>
              <a:t>Redes Sociales Educativas</a:t>
            </a:r>
            <a:r>
              <a:rPr lang="es-ES" sz="28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endParaRPr lang="es-ES" sz="28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53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333375"/>
            <a:ext cx="8229600" cy="70643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srgbClr val="C00000"/>
                </a:solidFill>
                <a:latin typeface="Arial Narrow" pitchFamily="34" charset="0"/>
              </a:rPr>
              <a:t>AULA VIRTUAL</a:t>
            </a:r>
            <a:endParaRPr lang="es-ES_tradnl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grpSp>
        <p:nvGrpSpPr>
          <p:cNvPr id="58371" name="Group 98"/>
          <p:cNvGrpSpPr>
            <a:grpSpLocks/>
          </p:cNvGrpSpPr>
          <p:nvPr/>
        </p:nvGrpSpPr>
        <p:grpSpPr bwMode="auto">
          <a:xfrm>
            <a:off x="482600" y="1338271"/>
            <a:ext cx="8208963" cy="4824413"/>
            <a:chOff x="476" y="1026"/>
            <a:chExt cx="5171" cy="3294"/>
          </a:xfrm>
        </p:grpSpPr>
        <p:sp>
          <p:nvSpPr>
            <p:cNvPr id="58372" name="Oval 7"/>
            <p:cNvSpPr>
              <a:spLocks noChangeArrowheads="1"/>
            </p:cNvSpPr>
            <p:nvPr/>
          </p:nvSpPr>
          <p:spPr bwMode="auto">
            <a:xfrm>
              <a:off x="476" y="1026"/>
              <a:ext cx="5171" cy="32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V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58373" name="Group 63"/>
            <p:cNvGrpSpPr>
              <a:grpSpLocks/>
            </p:cNvGrpSpPr>
            <p:nvPr/>
          </p:nvGrpSpPr>
          <p:grpSpPr bwMode="auto">
            <a:xfrm>
              <a:off x="1882" y="1162"/>
              <a:ext cx="2132" cy="953"/>
              <a:chOff x="1882" y="1253"/>
              <a:chExt cx="2132" cy="953"/>
            </a:xfrm>
          </p:grpSpPr>
          <p:grpSp>
            <p:nvGrpSpPr>
              <p:cNvPr id="58418" name="Group 15"/>
              <p:cNvGrpSpPr>
                <a:grpSpLocks/>
              </p:cNvGrpSpPr>
              <p:nvPr/>
            </p:nvGrpSpPr>
            <p:grpSpPr bwMode="auto">
              <a:xfrm>
                <a:off x="2653" y="1253"/>
                <a:ext cx="681" cy="590"/>
                <a:chOff x="2608" y="1252"/>
                <a:chExt cx="681" cy="590"/>
              </a:xfrm>
            </p:grpSpPr>
            <p:sp>
              <p:nvSpPr>
                <p:cNvPr id="58432" name="AutoShape 8"/>
                <p:cNvSpPr>
                  <a:spLocks noChangeArrowheads="1"/>
                </p:cNvSpPr>
                <p:nvPr/>
              </p:nvSpPr>
              <p:spPr bwMode="auto">
                <a:xfrm>
                  <a:off x="2699" y="1479"/>
                  <a:ext cx="453" cy="363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43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608" y="1252"/>
                  <a:ext cx="6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  <a:latin typeface="Calibri" pitchFamily="34" charset="0"/>
                    </a:rPr>
                    <a:t>Profesor</a:t>
                  </a:r>
                  <a:endParaRPr lang="es-E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58419" name="Group 61"/>
              <p:cNvGrpSpPr>
                <a:grpSpLocks/>
              </p:cNvGrpSpPr>
              <p:nvPr/>
            </p:nvGrpSpPr>
            <p:grpSpPr bwMode="auto">
              <a:xfrm>
                <a:off x="1882" y="1389"/>
                <a:ext cx="2132" cy="817"/>
                <a:chOff x="1882" y="1434"/>
                <a:chExt cx="2132" cy="817"/>
              </a:xfrm>
            </p:grpSpPr>
            <p:grpSp>
              <p:nvGrpSpPr>
                <p:cNvPr id="58420" name="Group 14"/>
                <p:cNvGrpSpPr>
                  <a:grpSpLocks/>
                </p:cNvGrpSpPr>
                <p:nvPr/>
              </p:nvGrpSpPr>
              <p:grpSpPr bwMode="auto">
                <a:xfrm>
                  <a:off x="1882" y="1480"/>
                  <a:ext cx="680" cy="272"/>
                  <a:chOff x="1565" y="2114"/>
                  <a:chExt cx="680" cy="272"/>
                </a:xfrm>
              </p:grpSpPr>
              <p:sp>
                <p:nvSpPr>
                  <p:cNvPr id="58430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2114"/>
                    <a:ext cx="680" cy="272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VE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5843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5" y="2114"/>
                    <a:ext cx="54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s-ES_tradnl" sz="1600">
                        <a:solidFill>
                          <a:srgbClr val="000000"/>
                        </a:solidFill>
                        <a:latin typeface="Calibri" pitchFamily="34" charset="0"/>
                      </a:rPr>
                      <a:t>Curso</a:t>
                    </a:r>
                    <a:endParaRPr lang="es-ES" sz="160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8421" name="Group 16"/>
                <p:cNvGrpSpPr>
                  <a:grpSpLocks/>
                </p:cNvGrpSpPr>
                <p:nvPr/>
              </p:nvGrpSpPr>
              <p:grpSpPr bwMode="auto">
                <a:xfrm>
                  <a:off x="3334" y="1434"/>
                  <a:ext cx="680" cy="272"/>
                  <a:chOff x="1565" y="2114"/>
                  <a:chExt cx="680" cy="272"/>
                </a:xfrm>
              </p:grpSpPr>
              <p:sp>
                <p:nvSpPr>
                  <p:cNvPr id="58428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2114"/>
                    <a:ext cx="680" cy="272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VE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58429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5" y="2114"/>
                    <a:ext cx="54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s-ES_tradnl" sz="1600">
                        <a:solidFill>
                          <a:srgbClr val="000000"/>
                        </a:solidFill>
                        <a:latin typeface="Calibri" pitchFamily="34" charset="0"/>
                      </a:rPr>
                      <a:t>Curso</a:t>
                    </a:r>
                    <a:endParaRPr lang="es-ES" sz="160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58422" name="Group 40"/>
                <p:cNvGrpSpPr>
                  <a:grpSpLocks/>
                </p:cNvGrpSpPr>
                <p:nvPr/>
              </p:nvGrpSpPr>
              <p:grpSpPr bwMode="auto">
                <a:xfrm>
                  <a:off x="2699" y="1979"/>
                  <a:ext cx="680" cy="272"/>
                  <a:chOff x="1565" y="2114"/>
                  <a:chExt cx="680" cy="272"/>
                </a:xfrm>
              </p:grpSpPr>
              <p:sp>
                <p:nvSpPr>
                  <p:cNvPr id="58426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565" y="2114"/>
                    <a:ext cx="680" cy="272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VE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58427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5" y="2114"/>
                    <a:ext cx="544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s-ES_tradnl" sz="1600">
                        <a:solidFill>
                          <a:srgbClr val="000000"/>
                        </a:solidFill>
                        <a:latin typeface="Calibri" pitchFamily="34" charset="0"/>
                      </a:rPr>
                      <a:t>Curso</a:t>
                    </a:r>
                    <a:endParaRPr lang="es-ES" sz="1600">
                      <a:solidFill>
                        <a:srgbClr val="000000"/>
                      </a:solidFill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58423" name="Line 53"/>
                <p:cNvSpPr>
                  <a:spLocks noChangeShapeType="1"/>
                </p:cNvSpPr>
                <p:nvPr/>
              </p:nvSpPr>
              <p:spPr bwMode="auto">
                <a:xfrm flipH="1" flipV="1">
                  <a:off x="2562" y="1706"/>
                  <a:ext cx="18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424" name="Line 54"/>
                <p:cNvSpPr>
                  <a:spLocks noChangeShapeType="1"/>
                </p:cNvSpPr>
                <p:nvPr/>
              </p:nvSpPr>
              <p:spPr bwMode="auto">
                <a:xfrm>
                  <a:off x="2970" y="1842"/>
                  <a:ext cx="46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8425" name="Line 55"/>
                <p:cNvSpPr>
                  <a:spLocks noChangeShapeType="1"/>
                </p:cNvSpPr>
                <p:nvPr/>
              </p:nvSpPr>
              <p:spPr bwMode="auto">
                <a:xfrm>
                  <a:off x="3198" y="1616"/>
                  <a:ext cx="1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E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58374" name="Group 62"/>
            <p:cNvGrpSpPr>
              <a:grpSpLocks/>
            </p:cNvGrpSpPr>
            <p:nvPr/>
          </p:nvGrpSpPr>
          <p:grpSpPr bwMode="auto">
            <a:xfrm>
              <a:off x="748" y="3021"/>
              <a:ext cx="1723" cy="1044"/>
              <a:chOff x="703" y="2976"/>
              <a:chExt cx="1723" cy="1044"/>
            </a:xfrm>
          </p:grpSpPr>
          <p:grpSp>
            <p:nvGrpSpPr>
              <p:cNvPr id="58407" name="Group 28"/>
              <p:cNvGrpSpPr>
                <a:grpSpLocks/>
              </p:cNvGrpSpPr>
              <p:nvPr/>
            </p:nvGrpSpPr>
            <p:grpSpPr bwMode="auto">
              <a:xfrm>
                <a:off x="1746" y="3748"/>
                <a:ext cx="680" cy="272"/>
                <a:chOff x="1565" y="2114"/>
                <a:chExt cx="680" cy="272"/>
              </a:xfrm>
            </p:grpSpPr>
            <p:sp>
              <p:nvSpPr>
                <p:cNvPr id="58416" name="AutoShape 29"/>
                <p:cNvSpPr>
                  <a:spLocks noChangeArrowheads="1"/>
                </p:cNvSpPr>
                <p:nvPr/>
              </p:nvSpPr>
              <p:spPr bwMode="auto">
                <a:xfrm>
                  <a:off x="1565" y="2114"/>
                  <a:ext cx="680" cy="272"/>
                </a:xfrm>
                <a:prstGeom prst="bevel">
                  <a:avLst>
                    <a:gd name="adj" fmla="val 125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417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55" y="2114"/>
                  <a:ext cx="54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1600">
                      <a:solidFill>
                        <a:srgbClr val="000000"/>
                      </a:solidFill>
                      <a:latin typeface="Calibri" pitchFamily="34" charset="0"/>
                    </a:rPr>
                    <a:t>Curso</a:t>
                  </a:r>
                  <a:endParaRPr lang="es-ES" sz="16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58408" name="Group 31"/>
              <p:cNvGrpSpPr>
                <a:grpSpLocks/>
              </p:cNvGrpSpPr>
              <p:nvPr/>
            </p:nvGrpSpPr>
            <p:grpSpPr bwMode="auto">
              <a:xfrm>
                <a:off x="703" y="3022"/>
                <a:ext cx="680" cy="272"/>
                <a:chOff x="1565" y="2114"/>
                <a:chExt cx="680" cy="272"/>
              </a:xfrm>
            </p:grpSpPr>
            <p:sp>
              <p:nvSpPr>
                <p:cNvPr id="58414" name="AutoShape 32"/>
                <p:cNvSpPr>
                  <a:spLocks noChangeArrowheads="1"/>
                </p:cNvSpPr>
                <p:nvPr/>
              </p:nvSpPr>
              <p:spPr bwMode="auto">
                <a:xfrm>
                  <a:off x="1565" y="2114"/>
                  <a:ext cx="680" cy="272"/>
                </a:xfrm>
                <a:prstGeom prst="bevel">
                  <a:avLst>
                    <a:gd name="adj" fmla="val 125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415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655" y="2114"/>
                  <a:ext cx="54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1600">
                      <a:solidFill>
                        <a:srgbClr val="000000"/>
                      </a:solidFill>
                      <a:latin typeface="Calibri" pitchFamily="34" charset="0"/>
                    </a:rPr>
                    <a:t>Curso</a:t>
                  </a:r>
                  <a:endParaRPr lang="es-ES" sz="16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58409" name="Group 43"/>
              <p:cNvGrpSpPr>
                <a:grpSpLocks/>
              </p:cNvGrpSpPr>
              <p:nvPr/>
            </p:nvGrpSpPr>
            <p:grpSpPr bwMode="auto">
              <a:xfrm>
                <a:off x="1474" y="2976"/>
                <a:ext cx="681" cy="590"/>
                <a:chOff x="2608" y="1252"/>
                <a:chExt cx="681" cy="590"/>
              </a:xfrm>
            </p:grpSpPr>
            <p:sp>
              <p:nvSpPr>
                <p:cNvPr id="58412" name="AutoShape 44"/>
                <p:cNvSpPr>
                  <a:spLocks noChangeArrowheads="1"/>
                </p:cNvSpPr>
                <p:nvPr/>
              </p:nvSpPr>
              <p:spPr bwMode="auto">
                <a:xfrm>
                  <a:off x="2699" y="1479"/>
                  <a:ext cx="453" cy="363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41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608" y="1252"/>
                  <a:ext cx="6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  <a:latin typeface="Calibri" pitchFamily="34" charset="0"/>
                    </a:rPr>
                    <a:t>Profesor</a:t>
                  </a:r>
                  <a:endParaRPr lang="es-E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58410" name="Line 56"/>
              <p:cNvSpPr>
                <a:spLocks noChangeShapeType="1"/>
              </p:cNvSpPr>
              <p:nvPr/>
            </p:nvSpPr>
            <p:spPr bwMode="auto">
              <a:xfrm flipH="1" flipV="1">
                <a:off x="1383" y="3203"/>
                <a:ext cx="182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  <p:sp>
            <p:nvSpPr>
              <p:cNvPr id="58411" name="Line 57"/>
              <p:cNvSpPr>
                <a:spLocks noChangeShapeType="1"/>
              </p:cNvSpPr>
              <p:nvPr/>
            </p:nvSpPr>
            <p:spPr bwMode="auto">
              <a:xfrm>
                <a:off x="1927" y="3521"/>
                <a:ext cx="46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8375" name="Group 60"/>
            <p:cNvGrpSpPr>
              <a:grpSpLocks/>
            </p:cNvGrpSpPr>
            <p:nvPr/>
          </p:nvGrpSpPr>
          <p:grpSpPr bwMode="auto">
            <a:xfrm>
              <a:off x="4196" y="2478"/>
              <a:ext cx="1360" cy="590"/>
              <a:chOff x="4150" y="2568"/>
              <a:chExt cx="1360" cy="590"/>
            </a:xfrm>
          </p:grpSpPr>
          <p:grpSp>
            <p:nvGrpSpPr>
              <p:cNvPr id="58400" name="Group 37"/>
              <p:cNvGrpSpPr>
                <a:grpSpLocks/>
              </p:cNvGrpSpPr>
              <p:nvPr/>
            </p:nvGrpSpPr>
            <p:grpSpPr bwMode="auto">
              <a:xfrm>
                <a:off x="4830" y="2795"/>
                <a:ext cx="680" cy="272"/>
                <a:chOff x="1565" y="2114"/>
                <a:chExt cx="680" cy="272"/>
              </a:xfrm>
            </p:grpSpPr>
            <p:sp>
              <p:nvSpPr>
                <p:cNvPr id="58405" name="AutoShape 38"/>
                <p:cNvSpPr>
                  <a:spLocks noChangeArrowheads="1"/>
                </p:cNvSpPr>
                <p:nvPr/>
              </p:nvSpPr>
              <p:spPr bwMode="auto">
                <a:xfrm>
                  <a:off x="1565" y="2114"/>
                  <a:ext cx="680" cy="272"/>
                </a:xfrm>
                <a:prstGeom prst="bevel">
                  <a:avLst>
                    <a:gd name="adj" fmla="val 125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40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655" y="2114"/>
                  <a:ext cx="544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1600">
                      <a:solidFill>
                        <a:srgbClr val="000000"/>
                      </a:solidFill>
                      <a:latin typeface="Calibri" pitchFamily="34" charset="0"/>
                    </a:rPr>
                    <a:t>Curso</a:t>
                  </a:r>
                  <a:endParaRPr lang="es-ES" sz="160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58401" name="Group 49"/>
              <p:cNvGrpSpPr>
                <a:grpSpLocks/>
              </p:cNvGrpSpPr>
              <p:nvPr/>
            </p:nvGrpSpPr>
            <p:grpSpPr bwMode="auto">
              <a:xfrm>
                <a:off x="4150" y="2568"/>
                <a:ext cx="681" cy="590"/>
                <a:chOff x="2608" y="1252"/>
                <a:chExt cx="681" cy="590"/>
              </a:xfrm>
            </p:grpSpPr>
            <p:sp>
              <p:nvSpPr>
                <p:cNvPr id="58403" name="AutoShape 50"/>
                <p:cNvSpPr>
                  <a:spLocks noChangeArrowheads="1"/>
                </p:cNvSpPr>
                <p:nvPr/>
              </p:nvSpPr>
              <p:spPr bwMode="auto">
                <a:xfrm>
                  <a:off x="2699" y="1479"/>
                  <a:ext cx="453" cy="363"/>
                </a:xfrm>
                <a:prstGeom prst="smileyFace">
                  <a:avLst>
                    <a:gd name="adj" fmla="val 4653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8404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608" y="1252"/>
                  <a:ext cx="681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  <a:latin typeface="Calibri" pitchFamily="34" charset="0"/>
                    </a:rPr>
                    <a:t>Profesor</a:t>
                  </a:r>
                  <a:endParaRPr lang="es-ES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58402" name="Line 59"/>
              <p:cNvSpPr>
                <a:spLocks noChangeShapeType="1"/>
              </p:cNvSpPr>
              <p:nvPr/>
            </p:nvSpPr>
            <p:spPr bwMode="auto">
              <a:xfrm>
                <a:off x="4694" y="2931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E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8376" name="Group 67"/>
            <p:cNvGrpSpPr>
              <a:grpSpLocks/>
            </p:cNvGrpSpPr>
            <p:nvPr/>
          </p:nvGrpSpPr>
          <p:grpSpPr bwMode="auto">
            <a:xfrm>
              <a:off x="703" y="2341"/>
              <a:ext cx="544" cy="506"/>
              <a:chOff x="1610" y="2063"/>
              <a:chExt cx="544" cy="506"/>
            </a:xfrm>
          </p:grpSpPr>
          <p:sp>
            <p:nvSpPr>
              <p:cNvPr id="58398" name="AutoShape 64"/>
              <p:cNvSpPr>
                <a:spLocks noChangeArrowheads="1"/>
              </p:cNvSpPr>
              <p:nvPr/>
            </p:nvSpPr>
            <p:spPr bwMode="auto">
              <a:xfrm>
                <a:off x="1746" y="2251"/>
                <a:ext cx="308" cy="318"/>
              </a:xfrm>
              <a:prstGeom prst="smileyFace">
                <a:avLst>
                  <a:gd name="adj" fmla="val 465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99" name="Text Box 65"/>
              <p:cNvSpPr txBox="1">
                <a:spLocks noChangeArrowheads="1"/>
              </p:cNvSpPr>
              <p:nvPr/>
            </p:nvSpPr>
            <p:spPr bwMode="auto">
              <a:xfrm>
                <a:off x="1610" y="2063"/>
                <a:ext cx="54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1400">
                    <a:solidFill>
                      <a:srgbClr val="000000"/>
                    </a:solidFill>
                    <a:latin typeface="Calibri" pitchFamily="34" charset="0"/>
                  </a:rPr>
                  <a:t>Alumno</a:t>
                </a:r>
                <a:endParaRPr lang="es-E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8377" name="Group 68"/>
            <p:cNvGrpSpPr>
              <a:grpSpLocks/>
            </p:cNvGrpSpPr>
            <p:nvPr/>
          </p:nvGrpSpPr>
          <p:grpSpPr bwMode="auto">
            <a:xfrm>
              <a:off x="1247" y="1842"/>
              <a:ext cx="544" cy="506"/>
              <a:chOff x="1610" y="2063"/>
              <a:chExt cx="544" cy="506"/>
            </a:xfrm>
          </p:grpSpPr>
          <p:sp>
            <p:nvSpPr>
              <p:cNvPr id="58396" name="AutoShape 69"/>
              <p:cNvSpPr>
                <a:spLocks noChangeArrowheads="1"/>
              </p:cNvSpPr>
              <p:nvPr/>
            </p:nvSpPr>
            <p:spPr bwMode="auto">
              <a:xfrm>
                <a:off x="1610" y="2251"/>
                <a:ext cx="317" cy="318"/>
              </a:xfrm>
              <a:prstGeom prst="smileyFace">
                <a:avLst>
                  <a:gd name="adj" fmla="val 465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97" name="Text Box 70"/>
              <p:cNvSpPr txBox="1">
                <a:spLocks noChangeArrowheads="1"/>
              </p:cNvSpPr>
              <p:nvPr/>
            </p:nvSpPr>
            <p:spPr bwMode="auto">
              <a:xfrm>
                <a:off x="1610" y="2063"/>
                <a:ext cx="54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1400" dirty="0">
                    <a:solidFill>
                      <a:srgbClr val="000000"/>
                    </a:solidFill>
                    <a:latin typeface="Calibri" pitchFamily="34" charset="0"/>
                  </a:rPr>
                  <a:t>Alumno</a:t>
                </a:r>
                <a:endParaRPr lang="es-ES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8378" name="Group 71"/>
            <p:cNvGrpSpPr>
              <a:grpSpLocks/>
            </p:cNvGrpSpPr>
            <p:nvPr/>
          </p:nvGrpSpPr>
          <p:grpSpPr bwMode="auto">
            <a:xfrm>
              <a:off x="1882" y="2115"/>
              <a:ext cx="544" cy="506"/>
              <a:chOff x="1610" y="2063"/>
              <a:chExt cx="544" cy="506"/>
            </a:xfrm>
          </p:grpSpPr>
          <p:sp>
            <p:nvSpPr>
              <p:cNvPr id="58394" name="AutoShape 72"/>
              <p:cNvSpPr>
                <a:spLocks noChangeArrowheads="1"/>
              </p:cNvSpPr>
              <p:nvPr/>
            </p:nvSpPr>
            <p:spPr bwMode="auto">
              <a:xfrm>
                <a:off x="1700" y="2251"/>
                <a:ext cx="354" cy="318"/>
              </a:xfrm>
              <a:prstGeom prst="smileyFace">
                <a:avLst>
                  <a:gd name="adj" fmla="val 465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95" name="Text Box 73"/>
              <p:cNvSpPr txBox="1">
                <a:spLocks noChangeArrowheads="1"/>
              </p:cNvSpPr>
              <p:nvPr/>
            </p:nvSpPr>
            <p:spPr bwMode="auto">
              <a:xfrm>
                <a:off x="1610" y="2063"/>
                <a:ext cx="54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1400" dirty="0">
                    <a:solidFill>
                      <a:srgbClr val="000000"/>
                    </a:solidFill>
                    <a:latin typeface="Calibri" pitchFamily="34" charset="0"/>
                  </a:rPr>
                  <a:t>Alumno</a:t>
                </a:r>
                <a:endParaRPr lang="es-ES" sz="14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8379" name="Group 83"/>
            <p:cNvGrpSpPr>
              <a:grpSpLocks/>
            </p:cNvGrpSpPr>
            <p:nvPr/>
          </p:nvGrpSpPr>
          <p:grpSpPr bwMode="auto">
            <a:xfrm>
              <a:off x="2517" y="2704"/>
              <a:ext cx="544" cy="506"/>
              <a:chOff x="1610" y="2063"/>
              <a:chExt cx="544" cy="506"/>
            </a:xfrm>
          </p:grpSpPr>
          <p:sp>
            <p:nvSpPr>
              <p:cNvPr id="58392" name="AutoShape 84"/>
              <p:cNvSpPr>
                <a:spLocks noChangeArrowheads="1"/>
              </p:cNvSpPr>
              <p:nvPr/>
            </p:nvSpPr>
            <p:spPr bwMode="auto">
              <a:xfrm>
                <a:off x="1610" y="2251"/>
                <a:ext cx="317" cy="318"/>
              </a:xfrm>
              <a:prstGeom prst="smileyFace">
                <a:avLst>
                  <a:gd name="adj" fmla="val 465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93" name="Text Box 85"/>
              <p:cNvSpPr txBox="1">
                <a:spLocks noChangeArrowheads="1"/>
              </p:cNvSpPr>
              <p:nvPr/>
            </p:nvSpPr>
            <p:spPr bwMode="auto">
              <a:xfrm>
                <a:off x="1610" y="2063"/>
                <a:ext cx="54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1400">
                    <a:solidFill>
                      <a:srgbClr val="000000"/>
                    </a:solidFill>
                    <a:latin typeface="Calibri" pitchFamily="34" charset="0"/>
                  </a:rPr>
                  <a:t>Alumno</a:t>
                </a:r>
                <a:endParaRPr lang="es-E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8380" name="Group 86"/>
            <p:cNvGrpSpPr>
              <a:grpSpLocks/>
            </p:cNvGrpSpPr>
            <p:nvPr/>
          </p:nvGrpSpPr>
          <p:grpSpPr bwMode="auto">
            <a:xfrm>
              <a:off x="3016" y="3475"/>
              <a:ext cx="544" cy="506"/>
              <a:chOff x="1610" y="2063"/>
              <a:chExt cx="544" cy="506"/>
            </a:xfrm>
          </p:grpSpPr>
          <p:sp>
            <p:nvSpPr>
              <p:cNvPr id="58390" name="AutoShape 87"/>
              <p:cNvSpPr>
                <a:spLocks noChangeArrowheads="1"/>
              </p:cNvSpPr>
              <p:nvPr/>
            </p:nvSpPr>
            <p:spPr bwMode="auto">
              <a:xfrm>
                <a:off x="1655" y="2251"/>
                <a:ext cx="272" cy="318"/>
              </a:xfrm>
              <a:prstGeom prst="smileyFace">
                <a:avLst>
                  <a:gd name="adj" fmla="val 465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91" name="Text Box 88"/>
              <p:cNvSpPr txBox="1">
                <a:spLocks noChangeArrowheads="1"/>
              </p:cNvSpPr>
              <p:nvPr/>
            </p:nvSpPr>
            <p:spPr bwMode="auto">
              <a:xfrm>
                <a:off x="1610" y="2063"/>
                <a:ext cx="54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1400">
                    <a:solidFill>
                      <a:srgbClr val="000000"/>
                    </a:solidFill>
                    <a:latin typeface="Calibri" pitchFamily="34" charset="0"/>
                  </a:rPr>
                  <a:t>Alumno</a:t>
                </a:r>
                <a:endParaRPr lang="es-E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8381" name="Group 89"/>
            <p:cNvGrpSpPr>
              <a:grpSpLocks/>
            </p:cNvGrpSpPr>
            <p:nvPr/>
          </p:nvGrpSpPr>
          <p:grpSpPr bwMode="auto">
            <a:xfrm>
              <a:off x="3561" y="2251"/>
              <a:ext cx="544" cy="506"/>
              <a:chOff x="1610" y="2063"/>
              <a:chExt cx="544" cy="506"/>
            </a:xfrm>
          </p:grpSpPr>
          <p:sp>
            <p:nvSpPr>
              <p:cNvPr id="58388" name="AutoShape 90"/>
              <p:cNvSpPr>
                <a:spLocks noChangeArrowheads="1"/>
              </p:cNvSpPr>
              <p:nvPr/>
            </p:nvSpPr>
            <p:spPr bwMode="auto">
              <a:xfrm>
                <a:off x="1645" y="2251"/>
                <a:ext cx="282" cy="318"/>
              </a:xfrm>
              <a:prstGeom prst="smileyFace">
                <a:avLst>
                  <a:gd name="adj" fmla="val 465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89" name="Text Box 91"/>
              <p:cNvSpPr txBox="1">
                <a:spLocks noChangeArrowheads="1"/>
              </p:cNvSpPr>
              <p:nvPr/>
            </p:nvSpPr>
            <p:spPr bwMode="auto">
              <a:xfrm>
                <a:off x="1610" y="2063"/>
                <a:ext cx="54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1400">
                    <a:solidFill>
                      <a:srgbClr val="000000"/>
                    </a:solidFill>
                    <a:latin typeface="Calibri" pitchFamily="34" charset="0"/>
                  </a:rPr>
                  <a:t>Alumno</a:t>
                </a:r>
                <a:endParaRPr lang="es-E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8382" name="Group 92"/>
            <p:cNvGrpSpPr>
              <a:grpSpLocks/>
            </p:cNvGrpSpPr>
            <p:nvPr/>
          </p:nvGrpSpPr>
          <p:grpSpPr bwMode="auto">
            <a:xfrm>
              <a:off x="4059" y="3430"/>
              <a:ext cx="544" cy="506"/>
              <a:chOff x="1610" y="2063"/>
              <a:chExt cx="544" cy="506"/>
            </a:xfrm>
          </p:grpSpPr>
          <p:sp>
            <p:nvSpPr>
              <p:cNvPr id="58386" name="AutoShape 93"/>
              <p:cNvSpPr>
                <a:spLocks noChangeArrowheads="1"/>
              </p:cNvSpPr>
              <p:nvPr/>
            </p:nvSpPr>
            <p:spPr bwMode="auto">
              <a:xfrm>
                <a:off x="1610" y="2251"/>
                <a:ext cx="317" cy="318"/>
              </a:xfrm>
              <a:prstGeom prst="smileyFace">
                <a:avLst>
                  <a:gd name="adj" fmla="val 465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87" name="Text Box 94"/>
              <p:cNvSpPr txBox="1">
                <a:spLocks noChangeArrowheads="1"/>
              </p:cNvSpPr>
              <p:nvPr/>
            </p:nvSpPr>
            <p:spPr bwMode="auto">
              <a:xfrm>
                <a:off x="1610" y="2063"/>
                <a:ext cx="54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1400">
                    <a:solidFill>
                      <a:srgbClr val="000000"/>
                    </a:solidFill>
                    <a:latin typeface="Calibri" pitchFamily="34" charset="0"/>
                  </a:rPr>
                  <a:t>Alumno</a:t>
                </a:r>
                <a:endParaRPr lang="es-E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58383" name="Group 95"/>
            <p:cNvGrpSpPr>
              <a:grpSpLocks/>
            </p:cNvGrpSpPr>
            <p:nvPr/>
          </p:nvGrpSpPr>
          <p:grpSpPr bwMode="auto">
            <a:xfrm>
              <a:off x="4241" y="1616"/>
              <a:ext cx="544" cy="506"/>
              <a:chOff x="1610" y="2063"/>
              <a:chExt cx="544" cy="506"/>
            </a:xfrm>
          </p:grpSpPr>
          <p:sp>
            <p:nvSpPr>
              <p:cNvPr id="58384" name="AutoShape 96"/>
              <p:cNvSpPr>
                <a:spLocks noChangeArrowheads="1"/>
              </p:cNvSpPr>
              <p:nvPr/>
            </p:nvSpPr>
            <p:spPr bwMode="auto">
              <a:xfrm>
                <a:off x="1656" y="2251"/>
                <a:ext cx="271" cy="318"/>
              </a:xfrm>
              <a:prstGeom prst="smileyFace">
                <a:avLst>
                  <a:gd name="adj" fmla="val 465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8385" name="Text Box 97"/>
              <p:cNvSpPr txBox="1">
                <a:spLocks noChangeArrowheads="1"/>
              </p:cNvSpPr>
              <p:nvPr/>
            </p:nvSpPr>
            <p:spPr bwMode="auto">
              <a:xfrm>
                <a:off x="1610" y="2063"/>
                <a:ext cx="54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s-ES_tradnl" sz="1400">
                    <a:solidFill>
                      <a:srgbClr val="000000"/>
                    </a:solidFill>
                    <a:latin typeface="Calibri" pitchFamily="34" charset="0"/>
                  </a:rPr>
                  <a:t>Alumno</a:t>
                </a:r>
                <a:endParaRPr lang="es-ES" sz="140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42127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/>
          <p:cNvSpPr txBox="1">
            <a:spLocks/>
          </p:cNvSpPr>
          <p:nvPr/>
        </p:nvSpPr>
        <p:spPr>
          <a:xfrm>
            <a:off x="416602" y="1017731"/>
            <a:ext cx="8208912" cy="42484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2600" dirty="0" smtClean="0">
                <a:solidFill>
                  <a:prstClr val="black"/>
                </a:solidFill>
                <a:latin typeface="Arial Narrow" pitchFamily="34" charset="0"/>
              </a:rPr>
              <a:t>Es un </a:t>
            </a:r>
            <a:r>
              <a:rPr lang="es-ES" sz="2600" b="1" dirty="0" smtClean="0">
                <a:solidFill>
                  <a:prstClr val="black"/>
                </a:solidFill>
                <a:latin typeface="Arial Narrow" pitchFamily="34" charset="0"/>
              </a:rPr>
              <a:t>espacio o entorno virtual </a:t>
            </a:r>
            <a:r>
              <a:rPr lang="es-ES" sz="2600" dirty="0" smtClean="0">
                <a:solidFill>
                  <a:prstClr val="black"/>
                </a:solidFill>
                <a:latin typeface="Arial Narrow" pitchFamily="34" charset="0"/>
              </a:rPr>
              <a:t>creado con la finalidad de favorecer el </a:t>
            </a:r>
            <a:r>
              <a:rPr lang="es-ES" sz="2600" b="1" dirty="0" smtClean="0">
                <a:solidFill>
                  <a:prstClr val="black"/>
                </a:solidFill>
                <a:latin typeface="Arial Narrow" pitchFamily="34" charset="0"/>
              </a:rPr>
              <a:t>intercambio de contenidos educativos y la interacción pedagógica entre miembros de una comunidad de aprendizaje</a:t>
            </a:r>
            <a:r>
              <a:rPr lang="es-ES" sz="2600" dirty="0" smtClean="0">
                <a:solidFill>
                  <a:prstClr val="black"/>
                </a:solidFill>
                <a:latin typeface="Arial Narrow" pitchFamily="34" charset="0"/>
              </a:rPr>
              <a:t> (profesores-estudiantes u otros sujetos), soportado </a:t>
            </a:r>
            <a:r>
              <a:rPr lang="es-ES" sz="2600" b="1" dirty="0" smtClean="0">
                <a:solidFill>
                  <a:prstClr val="black"/>
                </a:solidFill>
                <a:latin typeface="Arial Narrow" pitchFamily="34" charset="0"/>
              </a:rPr>
              <a:t>en una plataforma virtual </a:t>
            </a:r>
            <a:r>
              <a:rPr lang="es-ES" sz="2600" dirty="0" smtClean="0">
                <a:solidFill>
                  <a:prstClr val="black"/>
                </a:solidFill>
                <a:latin typeface="Arial Narrow" pitchFamily="34" charset="0"/>
              </a:rPr>
              <a:t>(LMS- LCMS-</a:t>
            </a:r>
            <a:r>
              <a:rPr lang="es-ES" sz="2600" dirty="0" err="1" smtClean="0">
                <a:solidFill>
                  <a:prstClr val="black"/>
                </a:solidFill>
                <a:latin typeface="Arial Narrow" pitchFamily="34" charset="0"/>
              </a:rPr>
              <a:t>Moodle</a:t>
            </a:r>
            <a:r>
              <a:rPr lang="es-ES" sz="2600" dirty="0" smtClean="0">
                <a:solidFill>
                  <a:prstClr val="black"/>
                </a:solidFill>
                <a:latin typeface="Arial Narrow" pitchFamily="34" charset="0"/>
              </a:rPr>
              <a:t>), cuyo manejo es </a:t>
            </a:r>
            <a:r>
              <a:rPr lang="es-ES" sz="2600" b="1" dirty="0" smtClean="0">
                <a:solidFill>
                  <a:prstClr val="black"/>
                </a:solidFill>
                <a:latin typeface="Arial Narrow" pitchFamily="34" charset="0"/>
              </a:rPr>
              <a:t>regulado por métodos y estrategias</a:t>
            </a:r>
            <a:r>
              <a:rPr lang="es-ES" sz="2600" dirty="0" smtClean="0">
                <a:solidFill>
                  <a:prstClr val="black"/>
                </a:solidFill>
                <a:latin typeface="Arial Narrow" pitchFamily="34" charset="0"/>
              </a:rPr>
              <a:t> predeterminadas de </a:t>
            </a:r>
            <a:r>
              <a:rPr lang="es-ES" sz="2600" b="1" dirty="0" smtClean="0">
                <a:solidFill>
                  <a:prstClr val="black"/>
                </a:solidFill>
                <a:latin typeface="Arial Narrow" pitchFamily="34" charset="0"/>
              </a:rPr>
              <a:t>comunicación sincrónica/asincrónica.</a:t>
            </a:r>
            <a:endParaRPr lang="es-ES" sz="2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588477" y="476672"/>
            <a:ext cx="182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Aula </a:t>
            </a: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Virtual</a:t>
            </a:r>
            <a:r>
              <a:rPr lang="es-ES" sz="2800" dirty="0" smtClean="0">
                <a:solidFill>
                  <a:srgbClr val="629DD1">
                    <a:lumMod val="50000"/>
                  </a:srgbClr>
                </a:solidFill>
                <a:latin typeface="Arial Narrow" pitchFamily="34" charset="0"/>
              </a:rPr>
              <a:t> </a:t>
            </a: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8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83568" y="701840"/>
            <a:ext cx="7776864" cy="2469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500" dirty="0" smtClean="0">
                <a:latin typeface="Arial Narrow" pitchFamily="34" charset="0"/>
                <a:ea typeface="Calibri"/>
                <a:cs typeface="Times New Roman"/>
              </a:rPr>
              <a:t>… Hablar </a:t>
            </a:r>
            <a:r>
              <a:rPr lang="es-ES" sz="2500" dirty="0">
                <a:latin typeface="Arial Narrow" pitchFamily="34" charset="0"/>
                <a:ea typeface="Calibri"/>
                <a:cs typeface="Times New Roman"/>
              </a:rPr>
              <a:t>de "</a:t>
            </a:r>
            <a:r>
              <a:rPr lang="es-ES" sz="2500" b="1" dirty="0">
                <a:solidFill>
                  <a:srgbClr val="C00000"/>
                </a:solidFill>
                <a:latin typeface="Arial Narrow" pitchFamily="34" charset="0"/>
                <a:ea typeface="Calibri"/>
                <a:cs typeface="Times New Roman"/>
              </a:rPr>
              <a:t>Tecnología </a:t>
            </a:r>
            <a:r>
              <a:rPr lang="es-ES" sz="2500" b="1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Times New Roman"/>
              </a:rPr>
              <a:t>Educativa</a:t>
            </a:r>
            <a:r>
              <a:rPr lang="es-ES" sz="2500" dirty="0" smtClean="0">
                <a:latin typeface="Arial Narrow" pitchFamily="34" charset="0"/>
                <a:ea typeface="Calibri"/>
                <a:cs typeface="Times New Roman"/>
              </a:rPr>
              <a:t>« (</a:t>
            </a:r>
            <a:r>
              <a:rPr lang="es-ES" sz="2500" b="1" dirty="0" smtClean="0">
                <a:solidFill>
                  <a:srgbClr val="C00000"/>
                </a:solidFill>
                <a:latin typeface="Arial Narrow" pitchFamily="34" charset="0"/>
                <a:ea typeface="Calibri"/>
                <a:cs typeface="Times New Roman"/>
              </a:rPr>
              <a:t>TE</a:t>
            </a:r>
            <a:r>
              <a:rPr lang="es-ES" sz="2500" dirty="0" smtClean="0">
                <a:latin typeface="Arial Narrow" pitchFamily="34" charset="0"/>
                <a:ea typeface="Calibri"/>
                <a:cs typeface="Times New Roman"/>
              </a:rPr>
              <a:t>) </a:t>
            </a:r>
            <a:r>
              <a:rPr lang="es-ES" sz="2500" dirty="0">
                <a:latin typeface="Arial Narrow" pitchFamily="34" charset="0"/>
                <a:ea typeface="Calibri"/>
                <a:cs typeface="Times New Roman"/>
              </a:rPr>
              <a:t>supone referirse a un ámbito de conocimiento desde el cual se genera un espacio para la investigación, </a:t>
            </a:r>
            <a:r>
              <a:rPr lang="es-ES" sz="2500" dirty="0" smtClean="0">
                <a:latin typeface="Arial Narrow" pitchFamily="34" charset="0"/>
                <a:ea typeface="Calibri"/>
                <a:cs typeface="Times New Roman"/>
              </a:rPr>
              <a:t>para </a:t>
            </a:r>
            <a:r>
              <a:rPr lang="es-ES" sz="2500" dirty="0">
                <a:latin typeface="Arial Narrow" pitchFamily="34" charset="0"/>
                <a:ea typeface="Calibri"/>
                <a:cs typeface="Times New Roman"/>
              </a:rPr>
              <a:t>la docencia y </a:t>
            </a:r>
            <a:r>
              <a:rPr lang="es-ES" sz="2500" dirty="0" smtClean="0">
                <a:latin typeface="Arial Narrow" pitchFamily="34" charset="0"/>
                <a:ea typeface="Calibri"/>
                <a:cs typeface="Times New Roman"/>
              </a:rPr>
              <a:t>para </a:t>
            </a:r>
            <a:r>
              <a:rPr lang="es-ES" sz="2500" dirty="0">
                <a:latin typeface="Arial Narrow" pitchFamily="34" charset="0"/>
                <a:ea typeface="Calibri"/>
                <a:cs typeface="Times New Roman"/>
              </a:rPr>
              <a:t>la innovación educativa apoyada en </a:t>
            </a:r>
            <a:r>
              <a:rPr lang="es-ES" sz="2500" dirty="0" smtClean="0">
                <a:latin typeface="Arial Narrow" pitchFamily="34" charset="0"/>
                <a:ea typeface="Calibri"/>
                <a:cs typeface="Times New Roman"/>
              </a:rPr>
              <a:t>tecnologías</a:t>
            </a:r>
            <a:r>
              <a:rPr lang="es-ES" sz="2500" dirty="0"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es-ES" sz="2500" dirty="0" smtClean="0">
                <a:latin typeface="Arial Narrow" pitchFamily="34" charset="0"/>
                <a:ea typeface="Calibri"/>
                <a:cs typeface="Times New Roman"/>
              </a:rPr>
              <a:t>(</a:t>
            </a:r>
            <a:r>
              <a:rPr lang="es-ES" sz="2400" b="1" dirty="0" smtClean="0">
                <a:latin typeface="Arial Narrow" pitchFamily="34" charset="0"/>
                <a:ea typeface="Calibri"/>
                <a:cs typeface="Times New Roman"/>
              </a:rPr>
              <a:t>Prendes </a:t>
            </a:r>
            <a:r>
              <a:rPr lang="es-ES" sz="2400" b="1" dirty="0">
                <a:latin typeface="Arial Narrow" pitchFamily="34" charset="0"/>
                <a:ea typeface="Calibri"/>
                <a:cs typeface="Times New Roman"/>
              </a:rPr>
              <a:t>Espinosa, M.P, 2018</a:t>
            </a:r>
            <a:r>
              <a:rPr lang="es-ES" sz="2800" dirty="0" smtClean="0">
                <a:latin typeface="Arial Narrow" pitchFamily="34" charset="0"/>
                <a:ea typeface="Calibri"/>
                <a:cs typeface="Times New Roman"/>
              </a:rPr>
              <a:t>).</a:t>
            </a:r>
            <a:endParaRPr lang="es-ES" sz="2500" dirty="0"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83568" y="3029727"/>
            <a:ext cx="41044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dirty="0" smtClean="0">
                <a:latin typeface="Arial Narrow" pitchFamily="34" charset="0"/>
                <a:ea typeface="Calibri"/>
                <a:cs typeface="Times New Roman"/>
              </a:rPr>
              <a:t>:.</a:t>
            </a:r>
            <a:endParaRPr lang="es-ES" dirty="0">
              <a:latin typeface="Arial Narrow" pitchFamily="34" charset="0"/>
              <a:ea typeface="Calibri"/>
              <a:cs typeface="Times New Roman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02444" y="3171743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>
                <a:latin typeface="Arial Narrow" pitchFamily="34" charset="0"/>
                <a:ea typeface="Calibri"/>
                <a:cs typeface="Times New Roman"/>
              </a:rPr>
              <a:t>Esta visión tridimensional acerca de la TE es la que probablemente influye cada vez con mayor relevancia en el contexto de la Pedagogía y en general, de las Ciencias de la </a:t>
            </a:r>
            <a:r>
              <a:rPr lang="es-ES" sz="2400" dirty="0" smtClean="0">
                <a:latin typeface="Arial Narrow" pitchFamily="34" charset="0"/>
                <a:ea typeface="Calibri"/>
                <a:cs typeface="Times New Roman"/>
              </a:rPr>
              <a:t>Educación.</a:t>
            </a:r>
            <a:endParaRPr lang="es-ES" sz="2400" dirty="0">
              <a:latin typeface="Arial Narrow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218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39552" y="1340768"/>
            <a:ext cx="8183881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600" dirty="0" smtClean="0">
                <a:solidFill>
                  <a:prstClr val="black"/>
                </a:solidFill>
                <a:latin typeface="Arial Narrow" pitchFamily="34" charset="0"/>
              </a:rPr>
              <a:t>Constituye un entorno </a:t>
            </a:r>
            <a:r>
              <a:rPr lang="es-ES" altLang="es-ES" sz="2600" b="1" dirty="0" smtClean="0">
                <a:solidFill>
                  <a:prstClr val="black"/>
                </a:solidFill>
                <a:latin typeface="Arial Narrow" pitchFamily="34" charset="0"/>
              </a:rPr>
              <a:t>interactivo</a:t>
            </a:r>
            <a:r>
              <a:rPr lang="es-ES" altLang="es-ES" sz="2600" dirty="0">
                <a:solidFill>
                  <a:prstClr val="black"/>
                </a:solidFill>
                <a:latin typeface="Arial Narrow" pitchFamily="34" charset="0"/>
              </a:rPr>
              <a:t>, sin barreras de </a:t>
            </a:r>
            <a:r>
              <a:rPr lang="es-ES" altLang="es-ES" sz="2600" b="1" dirty="0">
                <a:solidFill>
                  <a:prstClr val="black"/>
                </a:solidFill>
                <a:latin typeface="Arial Narrow" pitchFamily="34" charset="0"/>
              </a:rPr>
              <a:t>espacio ni  tiempo  mediado por la tecnología</a:t>
            </a:r>
            <a:r>
              <a:rPr lang="es-ES" altLang="es-ES" sz="2600" dirty="0">
                <a:solidFill>
                  <a:prstClr val="black"/>
                </a:solidFill>
                <a:latin typeface="Arial Narrow" pitchFamily="34" charset="0"/>
              </a:rPr>
              <a:t> donde el </a:t>
            </a:r>
            <a:r>
              <a:rPr lang="es-ES" altLang="es-ES" sz="2600" dirty="0" smtClean="0">
                <a:solidFill>
                  <a:prstClr val="black"/>
                </a:solidFill>
                <a:latin typeface="Arial Narrow" pitchFamily="34" charset="0"/>
              </a:rPr>
              <a:t>profesor </a:t>
            </a:r>
            <a:r>
              <a:rPr lang="es-ES" altLang="es-ES" sz="2600" dirty="0">
                <a:solidFill>
                  <a:prstClr val="black"/>
                </a:solidFill>
                <a:latin typeface="Arial Narrow" pitchFamily="34" charset="0"/>
              </a:rPr>
              <a:t>expone sus </a:t>
            </a:r>
            <a:r>
              <a:rPr lang="es-ES" altLang="es-ES" sz="2600" b="1" dirty="0">
                <a:solidFill>
                  <a:prstClr val="black"/>
                </a:solidFill>
                <a:latin typeface="Arial Narrow" pitchFamily="34" charset="0"/>
              </a:rPr>
              <a:t>mejores prácticas pedagógicas</a:t>
            </a:r>
            <a:r>
              <a:rPr lang="es-ES" altLang="es-ES" sz="2600" dirty="0">
                <a:solidFill>
                  <a:prstClr val="black"/>
                </a:solidFill>
                <a:latin typeface="Arial Narrow" pitchFamily="34" charset="0"/>
              </a:rPr>
              <a:t> en función de lograr un </a:t>
            </a:r>
            <a:r>
              <a:rPr lang="es-ES" altLang="es-ES" sz="2600" b="1" dirty="0">
                <a:solidFill>
                  <a:prstClr val="black"/>
                </a:solidFill>
                <a:latin typeface="Arial Narrow" pitchFamily="34" charset="0"/>
              </a:rPr>
              <a:t>aprendizaje desarrollador</a:t>
            </a:r>
            <a:r>
              <a:rPr lang="es-ES" altLang="es-ES" sz="2600" dirty="0">
                <a:solidFill>
                  <a:prstClr val="black"/>
                </a:solidFill>
                <a:latin typeface="Arial Narrow" pitchFamily="34" charset="0"/>
              </a:rPr>
              <a:t> en los estudiantes signado por lo motivante, lo significativo, contextualizado en un </a:t>
            </a:r>
            <a:r>
              <a:rPr lang="es-ES" altLang="es-ES" sz="2600" b="1" dirty="0">
                <a:solidFill>
                  <a:prstClr val="black"/>
                </a:solidFill>
                <a:latin typeface="Arial Narrow" pitchFamily="34" charset="0"/>
              </a:rPr>
              <a:t>entorno socio cultural</a:t>
            </a:r>
            <a:r>
              <a:rPr lang="es-ES" altLang="es-ES" sz="260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es-ES" altLang="es-ES" sz="2600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623380" y="47667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Aula </a:t>
            </a: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Virtual</a:t>
            </a: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79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96926" y="260350"/>
            <a:ext cx="8280400" cy="865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3200" b="1" smtClean="0">
                <a:solidFill>
                  <a:srgbClr val="C00000"/>
                </a:solidFill>
                <a:latin typeface="Arial Narrow" pitchFamily="34" charset="0"/>
              </a:rPr>
              <a:t>AULAS VIRTUALES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68313" y="923925"/>
            <a:ext cx="819785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Están destinadas a conformar el campus virtual de la asignatura y entre sus elementos fundamentales están: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68317" y="2045660"/>
            <a:ext cx="7989887" cy="346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Documentos docentes.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s-ES_tradnl" sz="2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Guías </a:t>
            </a: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de actividades del proceso formativo.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Calendario, Anuncios y Noticias. 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s-ES_tradnl" sz="2800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Foros, Chat…</a:t>
            </a:r>
            <a:endParaRPr lang="es-ES_tradnl" sz="28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Preguntas y Ejercicios evaluativos.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Control de Alumnos y Grupos.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Seguimiento del aprendizaje estudiantil.</a:t>
            </a:r>
          </a:p>
          <a:p>
            <a:pPr eaLnBrk="1" hangingPunct="1">
              <a:lnSpc>
                <a:spcPct val="90000"/>
              </a:lnSpc>
              <a:spcAft>
                <a:spcPts val="300"/>
              </a:spcAft>
              <a:buClr>
                <a:srgbClr val="000000"/>
              </a:buClr>
              <a:buFont typeface="Wingdings" pitchFamily="2" charset="2"/>
              <a:buChar char="Ø"/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Estadísticas del Curso y del Estudiante.</a:t>
            </a:r>
          </a:p>
        </p:txBody>
      </p:sp>
    </p:spTree>
    <p:extLst>
      <p:ext uri="{BB962C8B-B14F-4D97-AF65-F5344CB8AC3E}">
        <p14:creationId xmlns:p14="http://schemas.microsoft.com/office/powerpoint/2010/main" val="32381056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539552" y="476672"/>
            <a:ext cx="7413251" cy="600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prstClr val="black"/>
                </a:solidFill>
                <a:latin typeface="Arial Narrow" pitchFamily="34" charset="0"/>
              </a:rPr>
              <a:t>           </a:t>
            </a:r>
            <a:r>
              <a:rPr lang="es-ES" b="1" dirty="0" smtClean="0">
                <a:solidFill>
                  <a:srgbClr val="C00000"/>
                </a:solidFill>
                <a:latin typeface="Arial Narrow" pitchFamily="34" charset="0"/>
              </a:rPr>
              <a:t>Aulas virtuales de la Universidad de Oriente </a:t>
            </a:r>
            <a:endParaRPr lang="es-ES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5869" y="948690"/>
            <a:ext cx="8652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700" b="1" dirty="0" smtClean="0">
                <a:solidFill>
                  <a:srgbClr val="C00000"/>
                </a:solidFill>
                <a:latin typeface="Arial Narrow" pitchFamily="34" charset="0"/>
              </a:rPr>
              <a:t>EVA- UO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.  En https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  <a:hlinkClick r:id="rId2"/>
              </a:rPr>
              <a:t>://eva.uo.edu.cu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  Sitio para la creación de Aulas Virtuales para la formación </a:t>
            </a:r>
            <a:r>
              <a:rPr lang="es-ES" sz="2700" dirty="0" err="1" smtClean="0">
                <a:solidFill>
                  <a:prstClr val="black"/>
                </a:solidFill>
                <a:latin typeface="Arial Narrow" pitchFamily="34" charset="0"/>
              </a:rPr>
              <a:t>semipresencial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700" b="1" dirty="0" smtClean="0">
                <a:solidFill>
                  <a:srgbClr val="C00000"/>
                </a:solidFill>
                <a:latin typeface="Arial Narrow" pitchFamily="34" charset="0"/>
              </a:rPr>
              <a:t>Cursos a Distancia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: En 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  <a:hlinkClick r:id="rId3"/>
              </a:rPr>
              <a:t>https://cursos.uo.edu.cu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 Sitio para la </a:t>
            </a:r>
            <a:r>
              <a:rPr lang="es-ES" sz="2700" dirty="0">
                <a:solidFill>
                  <a:prstClr val="black"/>
                </a:solidFill>
                <a:latin typeface="Arial Narrow" pitchFamily="34" charset="0"/>
              </a:rPr>
              <a:t>Educación a 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Distancia en un Entorno Virtual (Con </a:t>
            </a:r>
            <a:r>
              <a:rPr lang="es-ES" sz="2700" b="1" dirty="0" smtClean="0">
                <a:solidFill>
                  <a:prstClr val="black"/>
                </a:solidFill>
                <a:latin typeface="Arial Narrow" pitchFamily="34" charset="0"/>
              </a:rPr>
              <a:t>restricción de matriculación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; solo para los estudiantes que son matrícula de determinado curso).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700" b="1" dirty="0" smtClean="0">
                <a:solidFill>
                  <a:srgbClr val="C00000"/>
                </a:solidFill>
                <a:latin typeface="Arial Narrow" pitchFamily="34" charset="0"/>
              </a:rPr>
              <a:t>MOOC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 (</a:t>
            </a:r>
            <a:r>
              <a:rPr lang="es-ES" sz="2700" dirty="0" err="1" smtClean="0">
                <a:solidFill>
                  <a:prstClr val="black"/>
                </a:solidFill>
                <a:latin typeface="Arial Narrow" pitchFamily="34" charset="0"/>
              </a:rPr>
              <a:t>Masive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 Open Online </a:t>
            </a:r>
            <a:r>
              <a:rPr lang="es-ES" sz="2700" dirty="0" err="1" smtClean="0">
                <a:solidFill>
                  <a:prstClr val="black"/>
                </a:solidFill>
                <a:latin typeface="Arial Narrow" pitchFamily="34" charset="0"/>
              </a:rPr>
              <a:t>Course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): </a:t>
            </a:r>
            <a:r>
              <a:rPr lang="es-ES" sz="2700" b="1" dirty="0" smtClean="0">
                <a:solidFill>
                  <a:prstClr val="black"/>
                </a:solidFill>
                <a:latin typeface="Arial Narrow" pitchFamily="34" charset="0"/>
              </a:rPr>
              <a:t>Curso Masivo Abierto en Línea </a:t>
            </a:r>
            <a:r>
              <a:rPr lang="es-ES" sz="2700" dirty="0" smtClean="0">
                <a:solidFill>
                  <a:prstClr val="black"/>
                </a:solidFill>
                <a:latin typeface="Arial Narrow" pitchFamily="34" charset="0"/>
              </a:rPr>
              <a:t>(Matrícula abierta para cualquier interesado en el curso).</a:t>
            </a:r>
            <a:endParaRPr lang="es-ES" sz="27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8" y="403736"/>
            <a:ext cx="8352928" cy="60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5" y="288935"/>
            <a:ext cx="8850313" cy="627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4" y="1036320"/>
            <a:ext cx="8723177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435684" y="116632"/>
            <a:ext cx="84637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E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OBSERVATORIO </a:t>
            </a:r>
            <a:r>
              <a:rPr lang="es-MX" altLang="es-E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CULTURAL CÉNIT  </a:t>
            </a:r>
            <a:r>
              <a:rPr lang="es-MX" altLang="es-E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DE LA </a:t>
            </a:r>
            <a:r>
              <a:rPr lang="es-MX" altLang="es-E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UO: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MX" altLang="es-E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APOYA EL PROCESO DE EXTENSIÓN UNIVERSITARIA</a:t>
            </a:r>
            <a:endParaRPr lang="es-MX" altLang="es-ES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3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temp\CECienc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1" y="692696"/>
            <a:ext cx="8629650" cy="60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10"/>
          <p:cNvSpPr txBox="1">
            <a:spLocks noChangeArrowheads="1"/>
          </p:cNvSpPr>
          <p:nvPr/>
        </p:nvSpPr>
        <p:spPr bwMode="auto">
          <a:xfrm>
            <a:off x="539552" y="190091"/>
            <a:ext cx="8463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E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OBSERVATORIO </a:t>
            </a:r>
            <a:r>
              <a:rPr lang="es-MX" altLang="es-ES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CECiencias</a:t>
            </a:r>
            <a:endParaRPr lang="es-MX" altLang="es-ES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4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292"/>
            <a:ext cx="8596635" cy="617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10"/>
          <p:cNvSpPr txBox="1">
            <a:spLocks noChangeArrowheads="1"/>
          </p:cNvSpPr>
          <p:nvPr/>
        </p:nvSpPr>
        <p:spPr bwMode="auto">
          <a:xfrm>
            <a:off x="475196" y="14627"/>
            <a:ext cx="8463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MX" altLang="es-E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Biblioteca Virtual del </a:t>
            </a:r>
            <a:r>
              <a:rPr lang="es-MX" altLang="es-ES" sz="24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CePed</a:t>
            </a:r>
            <a:endParaRPr lang="es-MX" altLang="es-ES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5 CuadroTexto"/>
          <p:cNvSpPr txBox="1">
            <a:spLocks noChangeArrowheads="1"/>
          </p:cNvSpPr>
          <p:nvPr/>
        </p:nvSpPr>
        <p:spPr bwMode="auto">
          <a:xfrm>
            <a:off x="554994" y="476672"/>
            <a:ext cx="824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FF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FF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ES" sz="2800" dirty="0" smtClean="0">
                <a:solidFill>
                  <a:srgbClr val="C00000"/>
                </a:solidFill>
                <a:latin typeface="Arial Narrow" pitchFamily="34" charset="0"/>
              </a:rPr>
              <a:t>REDES SOCIALES EDUCATIVAS</a:t>
            </a:r>
            <a:endParaRPr lang="es-VE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521210" y="999892"/>
            <a:ext cx="807253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 Narrow" pitchFamily="34" charset="0"/>
                <a:ea typeface="DejaVu Sans"/>
                <a:cs typeface="DejaVu Sans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 Narrow" pitchFamily="34" charset="0"/>
                <a:ea typeface="DejaVu Sans"/>
                <a:cs typeface="DejaVu Sans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 Narrow" pitchFamily="34" charset="0"/>
                <a:ea typeface="DejaVu Sans"/>
                <a:cs typeface="DejaVu Sans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 Narrow" pitchFamily="34" charset="0"/>
                <a:ea typeface="DejaVu Sans"/>
                <a:cs typeface="DejaVu Sans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 Narrow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ea typeface="DejaVu Sans"/>
                <a:cs typeface="DejaVu San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altLang="es-MX" dirty="0" smtClean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Constituyen tipos </a:t>
            </a:r>
            <a:r>
              <a:rPr lang="es-MX" altLang="es-MX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particulares de </a:t>
            </a:r>
            <a:r>
              <a:rPr lang="es-MX" altLang="es-MX" b="1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entornos virtuales de aprendizaje</a:t>
            </a:r>
            <a:r>
              <a:rPr lang="es-MX" altLang="es-MX" dirty="0">
                <a:solidFill>
                  <a:prstClr val="black"/>
                </a:solidFill>
                <a:ea typeface="Calibri" pitchFamily="34" charset="0"/>
                <a:cs typeface="Arial" pitchFamily="34" charset="0"/>
              </a:rPr>
              <a:t>, en donde intervienen diferentes sujetos para comunicarse, compartir e intercambiar conocimientos, información, recursos, experiencias, para resolver situaciones o problemáticas comunes, lo que propicia el desarrollo del aprendizaje colaborativo/cooperativo.</a:t>
            </a:r>
            <a:endParaRPr lang="es-ES" altLang="es-ES" dirty="0">
              <a:solidFill>
                <a:prstClr val="black"/>
              </a:solidFill>
              <a:ea typeface="Calibri" pitchFamily="34" charset="0"/>
              <a:cs typeface="Arial" pitchFamily="34" charset="0"/>
            </a:endParaRP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41168"/>
            <a:ext cx="1213436" cy="130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8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1331" y="476672"/>
            <a:ext cx="8305800" cy="70271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PLATAFORMAS DE TELEFORMACIÓN</a:t>
            </a:r>
            <a:endParaRPr lang="es-ES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20896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Se caracterizan por 4 aspectos fundamentales:</a:t>
            </a:r>
            <a:endParaRPr lang="es-E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539750" y="2406652"/>
            <a:ext cx="5400675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latin typeface="Arial Narrow" pitchFamily="34" charset="0"/>
              </a:rPr>
              <a:t>El Sistema de Gestión.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latin typeface="Arial Narrow" pitchFamily="34" charset="0"/>
              </a:rPr>
              <a:t>Los Contenidos.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latin typeface="Arial Narrow" pitchFamily="34" charset="0"/>
              </a:rPr>
              <a:t>La Comunicación.</a:t>
            </a:r>
          </a:p>
          <a:p>
            <a:pPr eaLnBrk="1" hangingPunct="1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latin typeface="Arial Narrow" pitchFamily="34" charset="0"/>
              </a:rPr>
              <a:t>El Software.</a:t>
            </a:r>
            <a:endParaRPr lang="es-ES" sz="28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2824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072" y="577240"/>
            <a:ext cx="8111872" cy="619512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effectLst/>
                <a:latin typeface="Arial Narrow" pitchFamily="34" charset="0"/>
              </a:rPr>
              <a:t>Tecnología </a:t>
            </a:r>
            <a:r>
              <a:rPr lang="es-ES" sz="2800" dirty="0" smtClean="0">
                <a:solidFill>
                  <a:srgbClr val="C00000"/>
                </a:solidFill>
                <a:effectLst/>
                <a:latin typeface="Arial Narrow" pitchFamily="34" charset="0"/>
              </a:rPr>
              <a:t>Educativa </a:t>
            </a:r>
            <a:endParaRPr lang="es-ES" sz="2800" b="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67544" y="1196762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600" dirty="0" smtClean="0">
                <a:latin typeface="Arial Narrow" pitchFamily="34" charset="0"/>
              </a:rPr>
              <a:t>Ámbito del conocimiento que exalta el papel de los </a:t>
            </a:r>
            <a:r>
              <a:rPr lang="es-ES" sz="2600" b="1" dirty="0" smtClean="0">
                <a:latin typeface="Arial Narrow" pitchFamily="34" charset="0"/>
              </a:rPr>
              <a:t>medios</a:t>
            </a:r>
            <a:r>
              <a:rPr lang="es-ES" sz="2600" dirty="0" smtClean="0">
                <a:latin typeface="Arial Narrow" pitchFamily="34" charset="0"/>
              </a:rPr>
              <a:t>, a través de un condicionamiento efectivo o instrumental, ocupando un lugar preponderante el rol de los estudiantes en su autoaprendizaje (rol activo), en contraposición con el de los profesores (rol de guías, asesores, tutores).</a:t>
            </a:r>
          </a:p>
          <a:p>
            <a:pPr marL="457200" indent="-4572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600" dirty="0" smtClean="0">
                <a:latin typeface="Arial Narrow" pitchFamily="34" charset="0"/>
              </a:rPr>
              <a:t>Mediante el empleo </a:t>
            </a:r>
            <a:r>
              <a:rPr lang="es-ES" sz="2600" dirty="0">
                <a:latin typeface="Arial Narrow" pitchFamily="34" charset="0"/>
              </a:rPr>
              <a:t>intensivo de medios </a:t>
            </a:r>
            <a:r>
              <a:rPr lang="es-ES" sz="2600" dirty="0" smtClean="0">
                <a:latin typeface="Arial Narrow" pitchFamily="34" charset="0"/>
              </a:rPr>
              <a:t>los estudiantes desempeñan un rol protagónico en la apropiación de los contenidos mediante la guía de los profesores.</a:t>
            </a:r>
          </a:p>
        </p:txBody>
      </p:sp>
    </p:spTree>
    <p:extLst>
      <p:ext uri="{BB962C8B-B14F-4D97-AF65-F5344CB8AC3E}">
        <p14:creationId xmlns:p14="http://schemas.microsoft.com/office/powerpoint/2010/main" val="211622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404664"/>
            <a:ext cx="6231561" cy="6791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  <a:t>   PLATAFORMAS DE TELEFORMACIÓN</a:t>
            </a:r>
          </a:p>
        </p:txBody>
      </p:sp>
      <p:grpSp>
        <p:nvGrpSpPr>
          <p:cNvPr id="50179" name="Group 48"/>
          <p:cNvGrpSpPr>
            <a:grpSpLocks/>
          </p:cNvGrpSpPr>
          <p:nvPr/>
        </p:nvGrpSpPr>
        <p:grpSpPr bwMode="auto">
          <a:xfrm>
            <a:off x="684213" y="1492253"/>
            <a:ext cx="8077200" cy="4994275"/>
            <a:chOff x="480" y="947"/>
            <a:chExt cx="5232" cy="3146"/>
          </a:xfrm>
        </p:grpSpPr>
        <p:sp>
          <p:nvSpPr>
            <p:cNvPr id="50180" name="Oval 14"/>
            <p:cNvSpPr>
              <a:spLocks noChangeArrowheads="1"/>
            </p:cNvSpPr>
            <p:nvPr/>
          </p:nvSpPr>
          <p:spPr bwMode="auto">
            <a:xfrm>
              <a:off x="720" y="1104"/>
              <a:ext cx="4848" cy="292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VE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50181" name="Group 47"/>
            <p:cNvGrpSpPr>
              <a:grpSpLocks/>
            </p:cNvGrpSpPr>
            <p:nvPr/>
          </p:nvGrpSpPr>
          <p:grpSpPr bwMode="auto">
            <a:xfrm>
              <a:off x="480" y="947"/>
              <a:ext cx="5232" cy="3146"/>
              <a:chOff x="480" y="947"/>
              <a:chExt cx="5232" cy="3146"/>
            </a:xfrm>
          </p:grpSpPr>
          <p:grpSp>
            <p:nvGrpSpPr>
              <p:cNvPr id="50182" name="Group 40"/>
              <p:cNvGrpSpPr>
                <a:grpSpLocks/>
              </p:cNvGrpSpPr>
              <p:nvPr/>
            </p:nvGrpSpPr>
            <p:grpSpPr bwMode="auto">
              <a:xfrm>
                <a:off x="2496" y="2064"/>
                <a:ext cx="1008" cy="816"/>
                <a:chOff x="2496" y="2064"/>
                <a:chExt cx="1008" cy="816"/>
              </a:xfrm>
            </p:grpSpPr>
            <p:sp>
              <p:nvSpPr>
                <p:cNvPr id="50207" name="Oval 5"/>
                <p:cNvSpPr>
                  <a:spLocks noChangeArrowheads="1"/>
                </p:cNvSpPr>
                <p:nvPr/>
              </p:nvSpPr>
              <p:spPr bwMode="auto">
                <a:xfrm>
                  <a:off x="2496" y="2064"/>
                  <a:ext cx="1008" cy="816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020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84" y="2352"/>
                  <a:ext cx="528" cy="25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sz="2000" b="1">
                      <a:solidFill>
                        <a:srgbClr val="000000"/>
                      </a:solidFill>
                      <a:latin typeface="Calibri" pitchFamily="34" charset="0"/>
                    </a:rPr>
                    <a:t>LMS</a:t>
                  </a:r>
                </a:p>
              </p:txBody>
            </p:sp>
          </p:grpSp>
          <p:grpSp>
            <p:nvGrpSpPr>
              <p:cNvPr id="50183" name="Group 23"/>
              <p:cNvGrpSpPr>
                <a:grpSpLocks/>
              </p:cNvGrpSpPr>
              <p:nvPr/>
            </p:nvGrpSpPr>
            <p:grpSpPr bwMode="auto">
              <a:xfrm>
                <a:off x="3600" y="3107"/>
                <a:ext cx="960" cy="349"/>
                <a:chOff x="3408" y="2675"/>
                <a:chExt cx="960" cy="349"/>
              </a:xfrm>
            </p:grpSpPr>
            <p:sp>
              <p:nvSpPr>
                <p:cNvPr id="50205" name="Rectangle 21"/>
                <p:cNvSpPr>
                  <a:spLocks noChangeArrowheads="1"/>
                </p:cNvSpPr>
                <p:nvPr/>
              </p:nvSpPr>
              <p:spPr bwMode="auto">
                <a:xfrm>
                  <a:off x="3408" y="2675"/>
                  <a:ext cx="960" cy="34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020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3467" y="2723"/>
                  <a:ext cx="85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  <a:latin typeface="Calibri" pitchFamily="34" charset="0"/>
                    </a:rPr>
                    <a:t>Contenidos</a:t>
                  </a:r>
                </a:p>
              </p:txBody>
            </p:sp>
          </p:grpSp>
          <p:grpSp>
            <p:nvGrpSpPr>
              <p:cNvPr id="50184" name="Group 25"/>
              <p:cNvGrpSpPr>
                <a:grpSpLocks/>
              </p:cNvGrpSpPr>
              <p:nvPr/>
            </p:nvGrpSpPr>
            <p:grpSpPr bwMode="auto">
              <a:xfrm>
                <a:off x="480" y="1920"/>
                <a:ext cx="1008" cy="376"/>
                <a:chOff x="3312" y="1824"/>
                <a:chExt cx="960" cy="349"/>
              </a:xfrm>
            </p:grpSpPr>
            <p:sp>
              <p:nvSpPr>
                <p:cNvPr id="50203" name="Rectangle 26"/>
                <p:cNvSpPr>
                  <a:spLocks noChangeArrowheads="1"/>
                </p:cNvSpPr>
                <p:nvPr/>
              </p:nvSpPr>
              <p:spPr bwMode="auto">
                <a:xfrm>
                  <a:off x="3312" y="1824"/>
                  <a:ext cx="960" cy="34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020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371" y="1872"/>
                  <a:ext cx="853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  <a:latin typeface="Calibri" pitchFamily="34" charset="0"/>
                    </a:rPr>
                    <a:t>Asincrónico</a:t>
                  </a:r>
                </a:p>
              </p:txBody>
            </p:sp>
          </p:grpSp>
          <p:grpSp>
            <p:nvGrpSpPr>
              <p:cNvPr id="50185" name="Group 28"/>
              <p:cNvGrpSpPr>
                <a:grpSpLocks/>
              </p:cNvGrpSpPr>
              <p:nvPr/>
            </p:nvGrpSpPr>
            <p:grpSpPr bwMode="auto">
              <a:xfrm>
                <a:off x="4656" y="2456"/>
                <a:ext cx="1056" cy="376"/>
                <a:chOff x="3312" y="1824"/>
                <a:chExt cx="960" cy="349"/>
              </a:xfrm>
            </p:grpSpPr>
            <p:sp>
              <p:nvSpPr>
                <p:cNvPr id="50201" name="Rectangle 29"/>
                <p:cNvSpPr>
                  <a:spLocks noChangeArrowheads="1"/>
                </p:cNvSpPr>
                <p:nvPr/>
              </p:nvSpPr>
              <p:spPr bwMode="auto">
                <a:xfrm>
                  <a:off x="3312" y="1824"/>
                  <a:ext cx="960" cy="34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020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371" y="1872"/>
                  <a:ext cx="853" cy="21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  <a:latin typeface="Calibri" pitchFamily="34" charset="0"/>
                    </a:rPr>
                    <a:t>Asincrónico</a:t>
                  </a:r>
                </a:p>
              </p:txBody>
            </p:sp>
          </p:grpSp>
          <p:grpSp>
            <p:nvGrpSpPr>
              <p:cNvPr id="50186" name="Group 31"/>
              <p:cNvGrpSpPr>
                <a:grpSpLocks/>
              </p:cNvGrpSpPr>
              <p:nvPr/>
            </p:nvGrpSpPr>
            <p:grpSpPr bwMode="auto">
              <a:xfrm>
                <a:off x="2400" y="947"/>
                <a:ext cx="960" cy="349"/>
                <a:chOff x="3312" y="1824"/>
                <a:chExt cx="960" cy="349"/>
              </a:xfrm>
            </p:grpSpPr>
            <p:sp>
              <p:nvSpPr>
                <p:cNvPr id="50199" name="Rectangle 32"/>
                <p:cNvSpPr>
                  <a:spLocks noChangeArrowheads="1"/>
                </p:cNvSpPr>
                <p:nvPr/>
              </p:nvSpPr>
              <p:spPr bwMode="auto">
                <a:xfrm>
                  <a:off x="3312" y="1824"/>
                  <a:ext cx="960" cy="34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020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371" y="1872"/>
                  <a:ext cx="85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  <a:latin typeface="Calibri" pitchFamily="34" charset="0"/>
                    </a:rPr>
                    <a:t>Sincrónico</a:t>
                  </a:r>
                </a:p>
              </p:txBody>
            </p:sp>
          </p:grpSp>
          <p:grpSp>
            <p:nvGrpSpPr>
              <p:cNvPr id="50187" name="Group 34"/>
              <p:cNvGrpSpPr>
                <a:grpSpLocks/>
              </p:cNvGrpSpPr>
              <p:nvPr/>
            </p:nvGrpSpPr>
            <p:grpSpPr bwMode="auto">
              <a:xfrm>
                <a:off x="1008" y="2544"/>
                <a:ext cx="960" cy="349"/>
                <a:chOff x="3408" y="2675"/>
                <a:chExt cx="960" cy="349"/>
              </a:xfrm>
            </p:grpSpPr>
            <p:sp>
              <p:nvSpPr>
                <p:cNvPr id="50197" name="Rectangle 35"/>
                <p:cNvSpPr>
                  <a:spLocks noChangeArrowheads="1"/>
                </p:cNvSpPr>
                <p:nvPr/>
              </p:nvSpPr>
              <p:spPr bwMode="auto">
                <a:xfrm>
                  <a:off x="3408" y="2675"/>
                  <a:ext cx="960" cy="34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019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467" y="2723"/>
                  <a:ext cx="85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  <a:latin typeface="Calibri" pitchFamily="34" charset="0"/>
                    </a:rPr>
                    <a:t>Contenidos</a:t>
                  </a:r>
                </a:p>
              </p:txBody>
            </p:sp>
          </p:grpSp>
          <p:grpSp>
            <p:nvGrpSpPr>
              <p:cNvPr id="50188" name="Group 37"/>
              <p:cNvGrpSpPr>
                <a:grpSpLocks/>
              </p:cNvGrpSpPr>
              <p:nvPr/>
            </p:nvGrpSpPr>
            <p:grpSpPr bwMode="auto">
              <a:xfrm>
                <a:off x="3360" y="1488"/>
                <a:ext cx="960" cy="349"/>
                <a:chOff x="3408" y="2675"/>
                <a:chExt cx="960" cy="349"/>
              </a:xfrm>
            </p:grpSpPr>
            <p:sp>
              <p:nvSpPr>
                <p:cNvPr id="50195" name="Rectangle 38"/>
                <p:cNvSpPr>
                  <a:spLocks noChangeArrowheads="1"/>
                </p:cNvSpPr>
                <p:nvPr/>
              </p:nvSpPr>
              <p:spPr bwMode="auto">
                <a:xfrm>
                  <a:off x="3408" y="2675"/>
                  <a:ext cx="960" cy="349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019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467" y="2723"/>
                  <a:ext cx="85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 dirty="0">
                      <a:solidFill>
                        <a:srgbClr val="000000"/>
                      </a:solidFill>
                      <a:latin typeface="Calibri" pitchFamily="34" charset="0"/>
                    </a:rPr>
                    <a:t>Contenidos</a:t>
                  </a:r>
                </a:p>
              </p:txBody>
            </p:sp>
          </p:grpSp>
          <p:sp>
            <p:nvSpPr>
              <p:cNvPr id="50189" name="AutoShape 44"/>
              <p:cNvSpPr>
                <a:spLocks noChangeArrowheads="1"/>
              </p:cNvSpPr>
              <p:nvPr/>
            </p:nvSpPr>
            <p:spPr bwMode="auto">
              <a:xfrm rot="-618488">
                <a:off x="1987" y="2564"/>
                <a:ext cx="531" cy="161"/>
              </a:xfrm>
              <a:prstGeom prst="leftRightArrow">
                <a:avLst>
                  <a:gd name="adj1" fmla="val 50000"/>
                  <a:gd name="adj2" fmla="val 6596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190" name="AutoShape 45"/>
              <p:cNvSpPr>
                <a:spLocks noChangeArrowheads="1"/>
              </p:cNvSpPr>
              <p:nvPr/>
            </p:nvSpPr>
            <p:spPr bwMode="auto">
              <a:xfrm rot="2709411">
                <a:off x="3052" y="3031"/>
                <a:ext cx="627" cy="156"/>
              </a:xfrm>
              <a:prstGeom prst="leftRightArrow">
                <a:avLst>
                  <a:gd name="adj1" fmla="val 50000"/>
                  <a:gd name="adj2" fmla="val 8038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50191" name="AutoShape 46"/>
              <p:cNvSpPr>
                <a:spLocks noChangeArrowheads="1"/>
              </p:cNvSpPr>
              <p:nvPr/>
            </p:nvSpPr>
            <p:spPr bwMode="auto">
              <a:xfrm rot="-2132586">
                <a:off x="3334" y="1954"/>
                <a:ext cx="531" cy="161"/>
              </a:xfrm>
              <a:prstGeom prst="leftRightArrow">
                <a:avLst>
                  <a:gd name="adj1" fmla="val 50000"/>
                  <a:gd name="adj2" fmla="val 6596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V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grpSp>
            <p:nvGrpSpPr>
              <p:cNvPr id="50192" name="Group 24"/>
              <p:cNvGrpSpPr>
                <a:grpSpLocks/>
              </p:cNvGrpSpPr>
              <p:nvPr/>
            </p:nvGrpSpPr>
            <p:grpSpPr bwMode="auto">
              <a:xfrm>
                <a:off x="2448" y="3744"/>
                <a:ext cx="960" cy="349"/>
                <a:chOff x="3312" y="1824"/>
                <a:chExt cx="960" cy="349"/>
              </a:xfrm>
            </p:grpSpPr>
            <p:sp>
              <p:nvSpPr>
                <p:cNvPr id="50193" name="Rectangle 8"/>
                <p:cNvSpPr>
                  <a:spLocks noChangeArrowheads="1"/>
                </p:cNvSpPr>
                <p:nvPr/>
              </p:nvSpPr>
              <p:spPr bwMode="auto">
                <a:xfrm>
                  <a:off x="3312" y="1824"/>
                  <a:ext cx="960" cy="349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VE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5019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71" y="1872"/>
                  <a:ext cx="85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s-ES_tradnl">
                      <a:solidFill>
                        <a:srgbClr val="000000"/>
                      </a:solidFill>
                      <a:latin typeface="Calibri" pitchFamily="34" charset="0"/>
                    </a:rPr>
                    <a:t>Sincrónico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025648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305800" cy="9906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ES" sz="3200" b="1" smtClean="0">
                <a:solidFill>
                  <a:srgbClr val="C00000"/>
                </a:solidFill>
                <a:latin typeface="Arial Narrow" pitchFamily="34" charset="0"/>
              </a:rPr>
              <a:t>1- Sistema de Gestión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95300" y="1217615"/>
            <a:ext cx="81724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_tradnl" sz="2800">
                <a:solidFill>
                  <a:srgbClr val="000000"/>
                </a:solidFill>
                <a:latin typeface="Arial Narrow" pitchFamily="34" charset="0"/>
              </a:rPr>
              <a:t>El sistema de Gestión o </a:t>
            </a:r>
            <a:r>
              <a:rPr lang="es-ES_tradnl" sz="2800" b="1">
                <a:solidFill>
                  <a:srgbClr val="000000"/>
                </a:solidFill>
                <a:latin typeface="Arial Narrow" pitchFamily="34" charset="0"/>
              </a:rPr>
              <a:t>LMS </a:t>
            </a:r>
            <a:r>
              <a:rPr lang="es-ES_tradnl" sz="2800">
                <a:solidFill>
                  <a:srgbClr val="000000"/>
                </a:solidFill>
                <a:latin typeface="Arial Narrow" pitchFamily="34" charset="0"/>
              </a:rPr>
              <a:t>(</a:t>
            </a:r>
            <a:r>
              <a:rPr lang="es-ES_tradnl" sz="2800" b="1">
                <a:solidFill>
                  <a:srgbClr val="000000"/>
                </a:solidFill>
                <a:latin typeface="Arial Narrow" pitchFamily="34" charset="0"/>
              </a:rPr>
              <a:t>Learning Management System</a:t>
            </a:r>
            <a:r>
              <a:rPr lang="es-ES_tradnl" sz="2800">
                <a:solidFill>
                  <a:srgbClr val="000000"/>
                </a:solidFill>
                <a:latin typeface="Arial Narrow" pitchFamily="34" charset="0"/>
              </a:rPr>
              <a:t>), se caracteriza por:</a:t>
            </a:r>
            <a:endParaRPr lang="es-ES" sz="28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495300" y="2349501"/>
            <a:ext cx="8172450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sz="2800">
                <a:solidFill>
                  <a:srgbClr val="000000"/>
                </a:solidFill>
                <a:latin typeface="Arial Narrow" pitchFamily="34" charset="0"/>
              </a:rPr>
              <a:t>Gestión de usuarios relativa a la matrícula, seguimiento del aprendizaje, informes,…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sz="2800">
                <a:solidFill>
                  <a:srgbClr val="000000"/>
                </a:solidFill>
                <a:latin typeface="Arial Narrow" pitchFamily="34" charset="0"/>
              </a:rPr>
              <a:t>Gestión de los cursos, creando un registro de las actividades de los usuarios que se conectan: resultados de los ejercicios, tiempos de conexión, estancia en el sistema, accesos a los materiales,…</a:t>
            </a:r>
          </a:p>
          <a:p>
            <a:pPr algn="just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s-ES_tradnl" sz="2800">
                <a:solidFill>
                  <a:srgbClr val="000000"/>
                </a:solidFill>
                <a:latin typeface="Arial Narrow" pitchFamily="34" charset="0"/>
              </a:rPr>
              <a:t>Gestión de las herramientas de comunicación, foros de discusión, videoconferencias, chats,…</a:t>
            </a:r>
          </a:p>
        </p:txBody>
      </p:sp>
    </p:spTree>
    <p:extLst>
      <p:ext uri="{BB962C8B-B14F-4D97-AF65-F5344CB8AC3E}">
        <p14:creationId xmlns:p14="http://schemas.microsoft.com/office/powerpoint/2010/main" val="34642363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2913" y="134938"/>
            <a:ext cx="8305800" cy="990600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C00000"/>
                </a:solidFill>
                <a:latin typeface="Arial Narrow" pitchFamily="34" charset="0"/>
              </a:rPr>
              <a:t>2- Contenidos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473076" y="1261111"/>
            <a:ext cx="7996555" cy="431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2800" b="1" dirty="0" smtClean="0">
                <a:solidFill>
                  <a:prstClr val="black"/>
                </a:solidFill>
                <a:latin typeface="Arial Narrow" pitchFamily="34" charset="0"/>
              </a:rPr>
              <a:t>Contenidos: </a:t>
            </a:r>
            <a:r>
              <a:rPr lang="es-ES_tradnl" sz="2800" dirty="0" smtClean="0">
                <a:solidFill>
                  <a:prstClr val="black"/>
                </a:solidFill>
                <a:latin typeface="Arial Narrow" pitchFamily="34" charset="0"/>
              </a:rPr>
              <a:t>materiales </a:t>
            </a:r>
            <a:r>
              <a:rPr lang="es-ES_tradnl" sz="2800" dirty="0">
                <a:solidFill>
                  <a:prstClr val="black"/>
                </a:solidFill>
                <a:latin typeface="Arial Narrow" pitchFamily="34" charset="0"/>
              </a:rPr>
              <a:t>que se ponen a disposición de los estudiantes.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2800" dirty="0">
                <a:solidFill>
                  <a:prstClr val="black"/>
                </a:solidFill>
                <a:latin typeface="Arial Narrow" pitchFamily="34" charset="0"/>
              </a:rPr>
              <a:t>Estos contenidos pueden presentarse de varios modos:</a:t>
            </a:r>
          </a:p>
          <a:p>
            <a:pPr marL="457200" indent="-4572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prstClr val="black"/>
                </a:solidFill>
                <a:latin typeface="Arial Narrow" pitchFamily="34" charset="0"/>
              </a:rPr>
              <a:t> en forma de </a:t>
            </a:r>
            <a:r>
              <a:rPr lang="es-ES_tradnl" sz="2800" b="1" dirty="0" smtClean="0">
                <a:solidFill>
                  <a:prstClr val="black"/>
                </a:solidFill>
                <a:latin typeface="Arial Narrow" pitchFamily="34" charset="0"/>
              </a:rPr>
              <a:t>cursos </a:t>
            </a:r>
            <a:r>
              <a:rPr lang="es-ES_tradnl" sz="2800" b="1" dirty="0">
                <a:solidFill>
                  <a:prstClr val="black"/>
                </a:solidFill>
                <a:latin typeface="Arial Narrow" pitchFamily="34" charset="0"/>
              </a:rPr>
              <a:t>en línea</a:t>
            </a:r>
            <a:r>
              <a:rPr lang="es-ES_tradnl" sz="2800" dirty="0">
                <a:solidFill>
                  <a:prstClr val="black"/>
                </a:solidFill>
                <a:latin typeface="Arial Narrow" pitchFamily="34" charset="0"/>
              </a:rPr>
              <a:t> en los que se integran elementos multimedia e interactividad y que permiten que el alumno avance por el contenido del curso y tenga posibilidad de evaluar lo aprendido.</a:t>
            </a:r>
          </a:p>
          <a:p>
            <a:pPr marL="457200" indent="-4572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prstClr val="black"/>
                </a:solidFill>
                <a:latin typeface="Arial Narrow" pitchFamily="34" charset="0"/>
              </a:rPr>
              <a:t>mediante </a:t>
            </a:r>
            <a:r>
              <a:rPr lang="es-ES_tradnl" sz="2800" b="1" dirty="0" smtClean="0">
                <a:solidFill>
                  <a:prstClr val="black"/>
                </a:solidFill>
                <a:latin typeface="Arial Narrow" pitchFamily="34" charset="0"/>
              </a:rPr>
              <a:t>videoconferencias</a:t>
            </a:r>
            <a:r>
              <a:rPr lang="es-ES_tradnl" sz="2800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es-ES_tradnl" sz="2800" dirty="0">
              <a:solidFill>
                <a:prstClr val="black"/>
              </a:solidFill>
              <a:latin typeface="Arial Narrow" pitchFamily="34" charset="0"/>
            </a:endParaRPr>
          </a:p>
          <a:p>
            <a:pPr marL="457200" indent="-457200" algn="just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prstClr val="black"/>
                </a:solidFill>
                <a:latin typeface="Arial Narrow" pitchFamily="34" charset="0"/>
              </a:rPr>
              <a:t>c</a:t>
            </a:r>
            <a:r>
              <a:rPr lang="es-ES_tradnl" sz="2800" dirty="0" smtClean="0">
                <a:solidFill>
                  <a:prstClr val="black"/>
                </a:solidFill>
                <a:latin typeface="Arial Narrow" pitchFamily="34" charset="0"/>
              </a:rPr>
              <a:t>omo documentos </a:t>
            </a:r>
            <a:r>
              <a:rPr lang="es-ES_tradnl" sz="2800" dirty="0">
                <a:solidFill>
                  <a:prstClr val="black"/>
                </a:solidFill>
                <a:latin typeface="Arial Narrow" pitchFamily="34" charset="0"/>
              </a:rPr>
              <a:t>a descargar.</a:t>
            </a:r>
            <a:endParaRPr lang="es-ES" sz="2800" dirty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85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0059" y="441960"/>
            <a:ext cx="8305800" cy="622935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  <a:t>3- Sistemas de Comunicación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377189" y="1059816"/>
            <a:ext cx="8227259" cy="543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Pueden ser </a:t>
            </a: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</a:rPr>
              <a:t>síncronos o asíncronos</a:t>
            </a: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. </a:t>
            </a:r>
          </a:p>
          <a:p>
            <a:pPr algn="just" eaLnBrk="1" hangingPunct="1">
              <a:spcBef>
                <a:spcPct val="20000"/>
              </a:spcBef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Los </a:t>
            </a: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</a:rPr>
              <a:t>sistemas síncronos </a:t>
            </a: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son aquellos que tienen comunicación entre los usuarios en </a:t>
            </a: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</a:rPr>
              <a:t>tiempo real</a:t>
            </a: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. Entre las herramientas que utilizan este tipo de comunicación se encuentran los </a:t>
            </a: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</a:rPr>
              <a:t>chats o las videoconferencias. </a:t>
            </a:r>
          </a:p>
          <a:p>
            <a:pPr algn="just" eaLnBrk="1" hangingPunct="1">
              <a:spcBef>
                <a:spcPct val="20000"/>
              </a:spcBef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Los </a:t>
            </a: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</a:rPr>
              <a:t>sistemas asíncronos </a:t>
            </a: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carecen de comunicación en tiempo real pero ofrecen la posibilidad de que las aportaciones de los usuarios queden registradas y de que se puedan estudiar con detenimiento antes de ofrecer una respuesta. Entre las herramientas que utilizan este tipo de comunicación se encuentran los </a:t>
            </a:r>
            <a:r>
              <a:rPr lang="es-ES_tradnl" sz="2800" b="1" dirty="0">
                <a:solidFill>
                  <a:srgbClr val="000000"/>
                </a:solidFill>
                <a:latin typeface="Arial Narrow" pitchFamily="34" charset="0"/>
              </a:rPr>
              <a:t>foros de discusión o el correo electrónico</a:t>
            </a: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.</a:t>
            </a:r>
            <a:endParaRPr lang="es-E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571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8813" y="333375"/>
            <a:ext cx="8305800" cy="9906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  <a:t>4- Software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411164" y="1196976"/>
            <a:ext cx="84248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ES_tradnl" sz="2800" dirty="0">
                <a:solidFill>
                  <a:srgbClr val="000000"/>
                </a:solidFill>
                <a:latin typeface="Arial Narrow" pitchFamily="34" charset="0"/>
              </a:rPr>
              <a:t>Constituyen las herramientas informáticas de las que se dispone para efectuar: los chats, foros de discusión, auto evaluaciones, libro de notas del estudiante, auto matrícula, etc.</a:t>
            </a:r>
            <a:endParaRPr lang="es-ES" sz="28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216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3631" y="508100"/>
            <a:ext cx="3501390" cy="81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defTabSz="414338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</a:pPr>
            <a:r>
              <a:rPr lang="es-ES" sz="3200" b="1" dirty="0" smtClean="0">
                <a:solidFill>
                  <a:srgbClr val="A50021"/>
                </a:solidFill>
                <a:latin typeface="Arial Narrow" pitchFamily="34" charset="0"/>
                <a:cs typeface="Lucida Sans Unicode" pitchFamily="34" charset="0"/>
              </a:rPr>
              <a:t>PLATAFORMA MOODLE</a:t>
            </a: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6368730" y="2362203"/>
            <a:ext cx="2283144" cy="60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828675" eaLnBrk="0" hangingPunct="0">
              <a:tabLst>
                <a:tab pos="657225" algn="l"/>
                <a:tab pos="1312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sz="1400" dirty="0"/>
              <a:t>Martin </a:t>
            </a:r>
            <a:r>
              <a:rPr lang="en-GB" sz="1400" dirty="0" err="1"/>
              <a:t>Dougiamas</a:t>
            </a:r>
            <a:endParaRPr lang="en-GB" sz="1400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s-ES" sz="1400" dirty="0"/>
              <a:t>Creador y director de desarrollo</a:t>
            </a:r>
          </a:p>
        </p:txBody>
      </p:sp>
      <p:pic>
        <p:nvPicPr>
          <p:cNvPr id="67588" name="Picture 5" descr="mar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650942"/>
            <a:ext cx="1666294" cy="152837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9" name="Text Box 8"/>
          <p:cNvSpPr txBox="1">
            <a:spLocks noChangeArrowheads="1"/>
          </p:cNvSpPr>
          <p:nvPr/>
        </p:nvSpPr>
        <p:spPr bwMode="auto">
          <a:xfrm>
            <a:off x="640080" y="2984184"/>
            <a:ext cx="8011795" cy="312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just"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600" dirty="0" smtClean="0">
                <a:latin typeface="Arial Narrow" pitchFamily="34" charset="0"/>
              </a:rPr>
              <a:t>Fue </a:t>
            </a:r>
            <a:r>
              <a:rPr lang="es-ES" sz="2600" dirty="0">
                <a:latin typeface="Arial Narrow" pitchFamily="34" charset="0"/>
              </a:rPr>
              <a:t>creada por el educador e informático australiano Martin </a:t>
            </a:r>
            <a:r>
              <a:rPr lang="es-ES" sz="2600" dirty="0" err="1">
                <a:latin typeface="Arial Narrow" pitchFamily="34" charset="0"/>
              </a:rPr>
              <a:t>Dougiamas</a:t>
            </a:r>
            <a:r>
              <a:rPr lang="es-ES" sz="2600" dirty="0">
                <a:latin typeface="Arial Narrow" pitchFamily="34" charset="0"/>
              </a:rPr>
              <a:t> (presenta la versión 1.0 en el 2002).</a:t>
            </a:r>
          </a:p>
          <a:p>
            <a:pPr marL="457200" indent="-457200" algn="just" eaLnBrk="1" hangingPunct="1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s-ES" sz="2600" dirty="0">
                <a:latin typeface="Arial Narrow" pitchFamily="34" charset="0"/>
              </a:rPr>
              <a:t>Es una de las plataformas más empleadas en la actualidad a nivel mundial en el ámbito formativo </a:t>
            </a:r>
            <a:r>
              <a:rPr lang="es-ES" sz="2600" dirty="0" smtClean="0">
                <a:latin typeface="Arial Narrow" pitchFamily="34" charset="0"/>
              </a:rPr>
              <a:t>por </a:t>
            </a:r>
            <a:r>
              <a:rPr lang="es-ES" sz="2600" dirty="0">
                <a:latin typeface="Arial Narrow" pitchFamily="34" charset="0"/>
              </a:rPr>
              <a:t>la cantidad de recursos didáctico-tecnológicos que ofrece y la misma se actualiza sistemáticamente por una comunidad de desarrolladores en todo el mundo.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950" y="1206492"/>
            <a:ext cx="2003346" cy="15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914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3 CuadroTexto"/>
          <p:cNvSpPr txBox="1">
            <a:spLocks noChangeArrowheads="1"/>
          </p:cNvSpPr>
          <p:nvPr/>
        </p:nvSpPr>
        <p:spPr bwMode="auto">
          <a:xfrm>
            <a:off x="525780" y="2124408"/>
            <a:ext cx="80105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s-VE" sz="2800" b="1" dirty="0" smtClean="0">
                <a:solidFill>
                  <a:srgbClr val="A50021"/>
                </a:solidFill>
                <a:latin typeface="Arial Narrow" pitchFamily="34" charset="0"/>
              </a:rPr>
              <a:t>MOODLE: </a:t>
            </a:r>
            <a:r>
              <a:rPr lang="es-VE" sz="2800" i="1" dirty="0">
                <a:latin typeface="Arial Narrow" pitchFamily="34" charset="0"/>
              </a:rPr>
              <a:t>Modular </a:t>
            </a:r>
            <a:r>
              <a:rPr lang="es-VE" sz="2800" i="1" dirty="0" err="1">
                <a:latin typeface="Arial Narrow" pitchFamily="34" charset="0"/>
              </a:rPr>
              <a:t>Object</a:t>
            </a:r>
            <a:r>
              <a:rPr lang="es-VE" sz="2800" i="1" dirty="0">
                <a:latin typeface="Arial Narrow" pitchFamily="34" charset="0"/>
              </a:rPr>
              <a:t> - </a:t>
            </a:r>
            <a:r>
              <a:rPr lang="es-VE" sz="2800" i="1" dirty="0" err="1">
                <a:latin typeface="Arial Narrow" pitchFamily="34" charset="0"/>
              </a:rPr>
              <a:t>Oriented</a:t>
            </a:r>
            <a:r>
              <a:rPr lang="es-VE" sz="2800" i="1" dirty="0">
                <a:latin typeface="Arial Narrow" pitchFamily="34" charset="0"/>
              </a:rPr>
              <a:t> </a:t>
            </a:r>
            <a:r>
              <a:rPr lang="es-VE" sz="2800" i="1" dirty="0" err="1">
                <a:latin typeface="Arial Narrow" pitchFamily="34" charset="0"/>
              </a:rPr>
              <a:t>Dynamic</a:t>
            </a:r>
            <a:r>
              <a:rPr lang="es-VE" sz="2800" i="1" dirty="0">
                <a:latin typeface="Arial Narrow" pitchFamily="34" charset="0"/>
              </a:rPr>
              <a:t> </a:t>
            </a:r>
            <a:r>
              <a:rPr lang="es-VE" sz="2800" i="1" dirty="0" err="1">
                <a:latin typeface="Arial Narrow" pitchFamily="34" charset="0"/>
              </a:rPr>
              <a:t>Learning</a:t>
            </a:r>
            <a:r>
              <a:rPr lang="es-VE" sz="2800" i="1" dirty="0">
                <a:latin typeface="Arial Narrow" pitchFamily="34" charset="0"/>
              </a:rPr>
              <a:t> </a:t>
            </a:r>
            <a:r>
              <a:rPr lang="es-VE" sz="2800" i="1" dirty="0" err="1" smtClean="0">
                <a:latin typeface="Arial Narrow" pitchFamily="34" charset="0"/>
              </a:rPr>
              <a:t>Environment</a:t>
            </a:r>
            <a:r>
              <a:rPr lang="es-VE" sz="2800" i="1" dirty="0" smtClean="0">
                <a:latin typeface="Arial Narrow" pitchFamily="34" charset="0"/>
              </a:rPr>
              <a:t>: </a:t>
            </a:r>
            <a:r>
              <a:rPr lang="es-VE" sz="2800" b="1" dirty="0" smtClean="0">
                <a:solidFill>
                  <a:srgbClr val="A50021"/>
                </a:solidFill>
                <a:latin typeface="Arial Narrow" pitchFamily="34" charset="0"/>
              </a:rPr>
              <a:t>ENTORNO DE APRENDIZAJE DINÁMICO MODULAR ORIENTADO A OBJETOS</a:t>
            </a:r>
            <a:r>
              <a:rPr lang="es-VE" sz="2800" b="1" dirty="0" smtClean="0">
                <a:solidFill>
                  <a:srgbClr val="A50021"/>
                </a:solidFill>
              </a:rPr>
              <a:t>.</a:t>
            </a:r>
            <a:endParaRPr lang="es-VE" sz="2800" b="1" dirty="0">
              <a:solidFill>
                <a:srgbClr val="A5002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25780" y="4214852"/>
            <a:ext cx="80105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Plataforma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concebida para ayudar a los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profesores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a crear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aulas virtuales.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temp\capturas de pantalla\moodl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746760"/>
            <a:ext cx="1783080" cy="10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19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92500" y="1068330"/>
            <a:ext cx="8528494" cy="52629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449263" indent="-857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49275" indent="-457200" algn="just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s-ES" altLang="es-ES" sz="2800" dirty="0" smtClean="0"/>
              <a:t>La plataforma virtual o de </a:t>
            </a:r>
            <a:r>
              <a:rPr lang="es-ES" altLang="es-ES" sz="2800" dirty="0" err="1" smtClean="0"/>
              <a:t>teleformación</a:t>
            </a:r>
            <a:r>
              <a:rPr lang="es-ES" altLang="es-ES" sz="2800" dirty="0" smtClean="0"/>
              <a:t> </a:t>
            </a:r>
            <a:r>
              <a:rPr lang="es-ES" altLang="es-ES" sz="2800" dirty="0" err="1" smtClean="0"/>
              <a:t>Moodle</a:t>
            </a:r>
            <a:r>
              <a:rPr lang="es-ES" altLang="es-ES" sz="2800" dirty="0" smtClean="0"/>
              <a:t> constituye un </a:t>
            </a:r>
            <a:r>
              <a:rPr lang="es-ES" altLang="es-ES" sz="2800" b="1" dirty="0" smtClean="0"/>
              <a:t>sistema para la </a:t>
            </a:r>
            <a:r>
              <a:rPr lang="es-ES" altLang="es-ES" sz="2800" b="1" dirty="0"/>
              <a:t>gestión </a:t>
            </a:r>
            <a:r>
              <a:rPr lang="es-ES" altLang="es-ES" sz="2800" b="1" dirty="0" smtClean="0"/>
              <a:t>del </a:t>
            </a:r>
            <a:r>
              <a:rPr lang="es-ES" altLang="es-ES" sz="2800" b="1" dirty="0"/>
              <a:t>aprendizaje</a:t>
            </a:r>
            <a:r>
              <a:rPr lang="es-ES" altLang="es-ES" sz="2800" dirty="0"/>
              <a:t> (</a:t>
            </a:r>
            <a:r>
              <a:rPr lang="es-ES" altLang="es-ES" sz="2800" b="1" dirty="0" smtClean="0"/>
              <a:t>LMS: </a:t>
            </a:r>
            <a:r>
              <a:rPr lang="es-ES" altLang="es-ES" sz="2800" i="1" dirty="0" err="1" smtClean="0"/>
              <a:t>Learning</a:t>
            </a:r>
            <a:r>
              <a:rPr lang="es-ES" altLang="es-ES" sz="2800" i="1" dirty="0" smtClean="0"/>
              <a:t> Management </a:t>
            </a:r>
            <a:r>
              <a:rPr lang="es-ES" altLang="es-ES" sz="2800" i="1" dirty="0" err="1" smtClean="0"/>
              <a:t>System</a:t>
            </a:r>
            <a:r>
              <a:rPr lang="es-ES" altLang="es-ES" sz="2800" dirty="0" smtClean="0"/>
              <a:t>)</a:t>
            </a:r>
            <a:r>
              <a:rPr lang="es-ES" altLang="es-ES" sz="2800" i="1" dirty="0" smtClean="0"/>
              <a:t>. </a:t>
            </a:r>
          </a:p>
          <a:p>
            <a:pPr marL="549275" indent="-457200" algn="just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es-ES" altLang="es-ES" sz="2800" dirty="0" smtClean="0"/>
              <a:t>Es un </a:t>
            </a:r>
            <a:r>
              <a:rPr lang="es-ES" altLang="es-ES" sz="2800" dirty="0"/>
              <a:t>software </a:t>
            </a:r>
            <a:r>
              <a:rPr lang="es-ES" altLang="es-ES" sz="2800" dirty="0" smtClean="0"/>
              <a:t>de distribución libre instalado </a:t>
            </a:r>
            <a:r>
              <a:rPr lang="es-ES" altLang="es-ES" sz="2800" dirty="0"/>
              <a:t>en un servidor </a:t>
            </a:r>
            <a:r>
              <a:rPr lang="es-ES" altLang="es-ES" sz="2800" dirty="0" smtClean="0"/>
              <a:t>Web </a:t>
            </a:r>
            <a:r>
              <a:rPr lang="es-ES" altLang="es-ES" sz="2800" dirty="0"/>
              <a:t>que se emplea para administrar, distribuir y controlar las actividades de formación no </a:t>
            </a:r>
            <a:r>
              <a:rPr lang="es-ES" altLang="es-ES" sz="2800" dirty="0" smtClean="0"/>
              <a:t>presencial. </a:t>
            </a:r>
            <a:endParaRPr lang="es-ES" altLang="es-ES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8720" y="335280"/>
            <a:ext cx="561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PLATAFORMA  MOODLE</a:t>
            </a:r>
            <a:endParaRPr lang="es-ES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title"/>
          </p:nvPr>
        </p:nvSpPr>
        <p:spPr>
          <a:xfrm>
            <a:off x="788671" y="2621281"/>
            <a:ext cx="7349489" cy="153892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  <a:t>LA PLATAFORMA MOODLE PARA LA CREACIÓN DE</a:t>
            </a:r>
            <a:b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s-ES" sz="3200" b="1" dirty="0" err="1" smtClean="0">
                <a:solidFill>
                  <a:srgbClr val="C00000"/>
                </a:solidFill>
                <a:latin typeface="Arial Narrow" pitchFamily="34" charset="0"/>
              </a:rPr>
              <a:t>DE</a:t>
            </a:r>
            <a: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  <a:t> AULAS VIRTUALES</a:t>
            </a:r>
            <a:endParaRPr lang="es-ES" sz="32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8" y="154748"/>
            <a:ext cx="8648579" cy="625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6195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S" sz="2600" dirty="0" smtClean="0">
                <a:solidFill>
                  <a:srgbClr val="C00000"/>
                </a:solidFill>
                <a:latin typeface="Arial Narrow" pitchFamily="34" charset="0"/>
              </a:rPr>
              <a:t>EVOLUCIÓN HISTÓRICA  DE LA TECNOLOGÍA EDUCATIVA</a:t>
            </a:r>
            <a:endParaRPr lang="es-ES" sz="2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5" y="1196758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400" dirty="0">
                <a:latin typeface="Arial Narrow" pitchFamily="34" charset="0"/>
                <a:ea typeface="Calibri"/>
              </a:rPr>
              <a:t>Los comienzos  de la TE se remontan a </a:t>
            </a:r>
            <a:r>
              <a:rPr lang="es-ES" sz="2400" dirty="0" err="1" smtClean="0">
                <a:latin typeface="Arial Narrow" pitchFamily="34" charset="0"/>
                <a:ea typeface="Calibri"/>
              </a:rPr>
              <a:t>Skinner</a:t>
            </a:r>
            <a:r>
              <a:rPr lang="es-ES" sz="2400" dirty="0" smtClean="0">
                <a:latin typeface="Arial Narrow" pitchFamily="34" charset="0"/>
                <a:ea typeface="Calibri"/>
              </a:rPr>
              <a:t> (profesor de la Universidad de Harvard) </a:t>
            </a:r>
            <a:r>
              <a:rPr lang="es-ES" sz="2400" dirty="0">
                <a:latin typeface="Arial Narrow" pitchFamily="34" charset="0"/>
                <a:ea typeface="Calibri"/>
              </a:rPr>
              <a:t>y sus máquinas de </a:t>
            </a:r>
            <a:r>
              <a:rPr lang="es-ES" sz="2400" dirty="0" smtClean="0">
                <a:latin typeface="Arial Narrow" pitchFamily="34" charset="0"/>
                <a:ea typeface="Calibri"/>
              </a:rPr>
              <a:t>enseñar (</a:t>
            </a:r>
            <a:r>
              <a:rPr lang="es-ES" sz="2400" b="1" dirty="0" smtClean="0">
                <a:latin typeface="Arial Narrow" pitchFamily="34" charset="0"/>
                <a:ea typeface="Calibri"/>
              </a:rPr>
              <a:t>Año 1954</a:t>
            </a:r>
            <a:r>
              <a:rPr lang="es-ES" sz="2400" dirty="0" smtClean="0">
                <a:latin typeface="Arial Narrow" pitchFamily="34" charset="0"/>
                <a:ea typeface="Calibri"/>
              </a:rPr>
              <a:t>).</a:t>
            </a:r>
            <a:endParaRPr lang="es-ES" sz="2400" dirty="0" smtClean="0">
              <a:latin typeface="Arial Narrow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400" b="1" dirty="0" smtClean="0">
                <a:latin typeface="Arial Narrow" pitchFamily="34" charset="0"/>
              </a:rPr>
              <a:t>Década del 50 al 60</a:t>
            </a:r>
            <a:r>
              <a:rPr lang="es-ES" sz="2400" dirty="0" smtClean="0">
                <a:latin typeface="Arial Narrow" pitchFamily="34" charset="0"/>
              </a:rPr>
              <a:t>: TE  focalizada </a:t>
            </a:r>
            <a:r>
              <a:rPr lang="es-ES" sz="2400" dirty="0">
                <a:latin typeface="Arial Narrow" pitchFamily="34" charset="0"/>
              </a:rPr>
              <a:t>en los medios audiovisuales y la enseñanza </a:t>
            </a:r>
            <a:r>
              <a:rPr lang="es-ES" sz="2400" dirty="0" smtClean="0">
                <a:latin typeface="Arial Narrow" pitchFamily="34" charset="0"/>
              </a:rPr>
              <a:t>programada.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400" b="1" dirty="0" smtClean="0">
                <a:latin typeface="Arial Narrow" pitchFamily="34" charset="0"/>
              </a:rPr>
              <a:t>Década del 70 al 80</a:t>
            </a:r>
            <a:r>
              <a:rPr lang="es-ES" sz="2400" dirty="0" smtClean="0">
                <a:latin typeface="Arial Narrow" pitchFamily="34" charset="0"/>
              </a:rPr>
              <a:t>: TE centrada en el </a:t>
            </a:r>
            <a:r>
              <a:rPr lang="es-ES" sz="2400" dirty="0">
                <a:latin typeface="Arial Narrow" pitchFamily="34" charset="0"/>
              </a:rPr>
              <a:t>auge de los medios de comunicación de </a:t>
            </a:r>
            <a:r>
              <a:rPr lang="es-ES" sz="2400" dirty="0" smtClean="0">
                <a:latin typeface="Arial Narrow" pitchFamily="34" charset="0"/>
              </a:rPr>
              <a:t>masas.</a:t>
            </a: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400" b="1" dirty="0" smtClean="0">
                <a:latin typeface="Arial Narrow" pitchFamily="34" charset="0"/>
              </a:rPr>
              <a:t>Década de los años 90</a:t>
            </a:r>
            <a:r>
              <a:rPr lang="es-ES" sz="2400" dirty="0" smtClean="0">
                <a:latin typeface="Arial Narrow" pitchFamily="34" charset="0"/>
              </a:rPr>
              <a:t>: TE focalizada en el auge de </a:t>
            </a:r>
            <a:r>
              <a:rPr lang="es-ES" sz="2400" dirty="0">
                <a:latin typeface="Arial Narrow" pitchFamily="34" charset="0"/>
              </a:rPr>
              <a:t>la </a:t>
            </a:r>
            <a:r>
              <a:rPr lang="es-ES" sz="2400" dirty="0" smtClean="0">
                <a:latin typeface="Arial Narrow" pitchFamily="34" charset="0"/>
              </a:rPr>
              <a:t>Informática.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400" b="1" dirty="0" smtClean="0">
                <a:latin typeface="Arial Narrow" pitchFamily="34" charset="0"/>
              </a:rPr>
              <a:t>Comienzos del siglo </a:t>
            </a:r>
            <a:r>
              <a:rPr lang="es-ES" sz="2400" b="1" dirty="0">
                <a:latin typeface="Arial Narrow" pitchFamily="34" charset="0"/>
              </a:rPr>
              <a:t>XXI </a:t>
            </a:r>
            <a:r>
              <a:rPr lang="es-ES" sz="2400" b="1" dirty="0" smtClean="0">
                <a:latin typeface="Arial Narrow" pitchFamily="34" charset="0"/>
              </a:rPr>
              <a:t> hasta nuestros  días</a:t>
            </a:r>
            <a:r>
              <a:rPr lang="es-ES" sz="2400" dirty="0" smtClean="0">
                <a:latin typeface="Arial Narrow" pitchFamily="34" charset="0"/>
              </a:rPr>
              <a:t>…: TE centrada </a:t>
            </a:r>
            <a:r>
              <a:rPr lang="es-ES" sz="2400" dirty="0">
                <a:latin typeface="Arial Narrow" pitchFamily="34" charset="0"/>
              </a:rPr>
              <a:t>en los cambios asociados a Internet, </a:t>
            </a:r>
            <a:r>
              <a:rPr lang="es-ES" sz="2400" dirty="0" smtClean="0">
                <a:latin typeface="Arial Narrow" pitchFamily="34" charset="0"/>
              </a:rPr>
              <a:t> la Web</a:t>
            </a:r>
            <a:r>
              <a:rPr lang="es-ES" sz="2400" dirty="0">
                <a:latin typeface="Arial Narrow" pitchFamily="34" charset="0"/>
              </a:rPr>
              <a:t>, </a:t>
            </a:r>
            <a:r>
              <a:rPr lang="es-ES" sz="2400" dirty="0" smtClean="0">
                <a:latin typeface="Arial Narrow" pitchFamily="34" charset="0"/>
              </a:rPr>
              <a:t>las Redes </a:t>
            </a:r>
            <a:r>
              <a:rPr lang="es-ES" sz="2400" dirty="0">
                <a:latin typeface="Arial Narrow" pitchFamily="34" charset="0"/>
              </a:rPr>
              <a:t>Sociales...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56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289194" y="332656"/>
            <a:ext cx="8854806" cy="5620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600" b="1" dirty="0" smtClean="0">
                <a:solidFill>
                  <a:srgbClr val="C00000"/>
                </a:solidFill>
                <a:latin typeface="Arial Narrow" pitchFamily="34" charset="0"/>
              </a:rPr>
              <a:t>EL MOODLE PARA LA CREACIÓN DE  ENTORNOS VIRTUALES</a:t>
            </a:r>
            <a:endParaRPr lang="es-ES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84888" y="1315639"/>
            <a:ext cx="8126557" cy="4329948"/>
            <a:chOff x="611188" y="1196975"/>
            <a:chExt cx="8301998" cy="4329948"/>
          </a:xfrm>
        </p:grpSpPr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611188" y="1196975"/>
              <a:ext cx="2016125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/>
                <a:t>Presencialidad</a:t>
              </a:r>
            </a:p>
          </p:txBody>
        </p:sp>
        <p:sp>
          <p:nvSpPr>
            <p:cNvPr id="5" name="Text Box 16"/>
            <p:cNvSpPr txBox="1">
              <a:spLocks noChangeArrowheads="1"/>
            </p:cNvSpPr>
            <p:nvPr/>
          </p:nvSpPr>
          <p:spPr bwMode="auto">
            <a:xfrm>
              <a:off x="3276600" y="1196975"/>
              <a:ext cx="2376488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/>
                <a:t>Semi-Presencialidad</a:t>
              </a:r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6156325" y="1196975"/>
              <a:ext cx="2592388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/>
                <a:t>No Presencialidad</a:t>
              </a: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3851276" y="2161381"/>
              <a:ext cx="12969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b="1" dirty="0">
                  <a:solidFill>
                    <a:srgbClr val="C00000"/>
                  </a:solidFill>
                </a:rPr>
                <a:t>MOODLE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5386986" y="2143125"/>
              <a:ext cx="1885895" cy="9233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s-ES" altLang="es-ES" sz="1800" dirty="0"/>
                <a:t>Plataforma Virtual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s-ES" altLang="es-ES" sz="1800" dirty="0"/>
                <a:t>(Tecnología)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3600782" y="2959556"/>
              <a:ext cx="1079500" cy="7889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dirty="0"/>
                <a:t>EVA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dirty="0"/>
                <a:t>EVEA</a:t>
              </a:r>
            </a:p>
          </p:txBody>
        </p:sp>
        <p:sp>
          <p:nvSpPr>
            <p:cNvPr id="12" name="Text Box 23"/>
            <p:cNvSpPr txBox="1">
              <a:spLocks noChangeArrowheads="1"/>
            </p:cNvSpPr>
            <p:nvPr/>
          </p:nvSpPr>
          <p:spPr bwMode="auto">
            <a:xfrm>
              <a:off x="5760451" y="2999310"/>
              <a:ext cx="1512429" cy="64633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b="1" dirty="0">
                  <a:solidFill>
                    <a:srgbClr val="C00000"/>
                  </a:solidFill>
                </a:rPr>
                <a:t>AULA VIRTUAL</a:t>
              </a:r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4645025" y="3911096"/>
              <a:ext cx="2016125" cy="16158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dirty="0" smtClean="0"/>
                <a:t>Contenidos 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dirty="0" smtClean="0"/>
                <a:t>Actividad</a:t>
              </a:r>
              <a:endParaRPr lang="es-ES" altLang="es-ES" sz="1800" dirty="0"/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dirty="0"/>
                <a:t>Recursos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dirty="0"/>
                <a:t>Evaluación</a:t>
              </a: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6897061" y="4162499"/>
              <a:ext cx="2016125" cy="13388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dirty="0" smtClean="0"/>
                <a:t>Comunicación</a:t>
              </a:r>
              <a:endParaRPr lang="es-ES" altLang="es-ES" sz="1800" dirty="0"/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" altLang="es-ES" sz="1800" dirty="0" smtClean="0"/>
                <a:t>(Profesores, estudiantes, tutores)</a:t>
              </a:r>
              <a:endParaRPr lang="es-ES" altLang="es-ES" sz="1800" dirty="0"/>
            </a:p>
          </p:txBody>
        </p:sp>
        <p:sp>
          <p:nvSpPr>
            <p:cNvPr id="16" name="AutoShape 27"/>
            <p:cNvSpPr>
              <a:spLocks/>
            </p:cNvSpPr>
            <p:nvPr/>
          </p:nvSpPr>
          <p:spPr bwMode="auto">
            <a:xfrm rot="16200000">
              <a:off x="4212432" y="-1754982"/>
              <a:ext cx="647700" cy="7561263"/>
            </a:xfrm>
            <a:prstGeom prst="rightBrace">
              <a:avLst>
                <a:gd name="adj1" fmla="val 226400"/>
                <a:gd name="adj2" fmla="val 50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ES" altLang="es-ES" sz="180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4716463" y="3285244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H="1">
              <a:off x="5886199" y="3636393"/>
              <a:ext cx="540252" cy="360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6897061" y="3597097"/>
              <a:ext cx="503694" cy="4390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4" name="Line 30"/>
          <p:cNvSpPr>
            <a:spLocks noChangeShapeType="1"/>
          </p:cNvSpPr>
          <p:nvPr/>
        </p:nvSpPr>
        <p:spPr bwMode="auto">
          <a:xfrm flipH="1">
            <a:off x="3463878" y="2867474"/>
            <a:ext cx="286007" cy="1611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5" name="Line 31"/>
          <p:cNvSpPr>
            <a:spLocks noChangeShapeType="1"/>
          </p:cNvSpPr>
          <p:nvPr/>
        </p:nvSpPr>
        <p:spPr bwMode="auto">
          <a:xfrm>
            <a:off x="3927488" y="2867474"/>
            <a:ext cx="244837" cy="1808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2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86700" cy="825320"/>
          </a:xfrm>
        </p:spPr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s-ES" altLang="en-US" sz="2600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AÑADIR ACTIVIDADES Y RECURSOS</a:t>
            </a:r>
            <a:endParaRPr lang="es-ES" altLang="en-US" sz="2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7930"/>
            <a:ext cx="8208912" cy="48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797436"/>
            <a:ext cx="2520280" cy="658324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  <a:t>M-</a:t>
            </a:r>
            <a:r>
              <a:rPr lang="es-ES" sz="3200" b="1" dirty="0" err="1">
                <a:solidFill>
                  <a:srgbClr val="C00000"/>
                </a:solidFill>
                <a:latin typeface="Arial Narrow" pitchFamily="34" charset="0"/>
              </a:rPr>
              <a:t>L</a:t>
            </a:r>
            <a:r>
              <a:rPr lang="es-ES" sz="3200" b="1" dirty="0" err="1" smtClean="0">
                <a:solidFill>
                  <a:srgbClr val="C00000"/>
                </a:solidFill>
                <a:latin typeface="Arial Narrow" pitchFamily="34" charset="0"/>
              </a:rPr>
              <a:t>earning</a:t>
            </a:r>
            <a:endParaRPr lang="es-ES" sz="32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3" y="404664"/>
            <a:ext cx="2797193" cy="1803667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8663" y="2348880"/>
            <a:ext cx="82698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600" dirty="0">
                <a:solidFill>
                  <a:prstClr val="black"/>
                </a:solidFill>
                <a:latin typeface="Arial Narrow" pitchFamily="34" charset="0"/>
              </a:rPr>
              <a:t>E</a:t>
            </a:r>
            <a:r>
              <a:rPr lang="es-ES" sz="2600" dirty="0" smtClean="0">
                <a:solidFill>
                  <a:prstClr val="black"/>
                </a:solidFill>
                <a:latin typeface="Arial Narrow" pitchFamily="34" charset="0"/>
              </a:rPr>
              <a:t>l </a:t>
            </a:r>
            <a:r>
              <a:rPr lang="es-ES" sz="2600" b="1" dirty="0" smtClean="0">
                <a:solidFill>
                  <a:prstClr val="black"/>
                </a:solidFill>
                <a:latin typeface="Arial Narrow" pitchFamily="34" charset="0"/>
              </a:rPr>
              <a:t>aprendizaje </a:t>
            </a:r>
            <a:r>
              <a:rPr lang="es-ES" sz="2600" b="1" dirty="0">
                <a:solidFill>
                  <a:prstClr val="black"/>
                </a:solidFill>
                <a:latin typeface="Arial Narrow" pitchFamily="34" charset="0"/>
              </a:rPr>
              <a:t>móvil o </a:t>
            </a:r>
            <a:r>
              <a:rPr lang="es-ES" sz="2600" b="1" dirty="0" smtClean="0">
                <a:solidFill>
                  <a:prstClr val="black"/>
                </a:solidFill>
                <a:latin typeface="Arial Narrow" pitchFamily="34" charset="0"/>
              </a:rPr>
              <a:t>m-</a:t>
            </a:r>
            <a:r>
              <a:rPr lang="es-ES" sz="2600" b="1" dirty="0" err="1" smtClean="0">
                <a:solidFill>
                  <a:prstClr val="black"/>
                </a:solidFill>
                <a:latin typeface="Arial Narrow" pitchFamily="34" charset="0"/>
              </a:rPr>
              <a:t>learning</a:t>
            </a:r>
            <a:r>
              <a:rPr lang="es-ES" sz="26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es-ES" sz="2600" dirty="0" smtClean="0">
                <a:solidFill>
                  <a:prstClr val="black"/>
                </a:solidFill>
                <a:latin typeface="Arial Narrow" pitchFamily="34" charset="0"/>
              </a:rPr>
              <a:t>aprovecha </a:t>
            </a:r>
            <a:r>
              <a:rPr lang="es-ES" sz="2600" dirty="0">
                <a:solidFill>
                  <a:prstClr val="black"/>
                </a:solidFill>
                <a:latin typeface="Arial Narrow" pitchFamily="34" charset="0"/>
              </a:rPr>
              <a:t>las potencialidades del e-</a:t>
            </a:r>
            <a:r>
              <a:rPr lang="es-ES" sz="2600" dirty="0" err="1">
                <a:solidFill>
                  <a:prstClr val="black"/>
                </a:solidFill>
                <a:latin typeface="Arial Narrow" pitchFamily="34" charset="0"/>
              </a:rPr>
              <a:t>learning</a:t>
            </a:r>
            <a:r>
              <a:rPr lang="es-ES" sz="2600" dirty="0">
                <a:solidFill>
                  <a:prstClr val="black"/>
                </a:solidFill>
                <a:latin typeface="Arial Narrow" pitchFamily="34" charset="0"/>
              </a:rPr>
              <a:t> más las características tecnológicas (movilidad, colaboración, comunicación entre redes ad-hoc o de propósito específico) de los </a:t>
            </a:r>
            <a:r>
              <a:rPr lang="es-ES" sz="2600" b="1" dirty="0">
                <a:solidFill>
                  <a:prstClr val="black"/>
                </a:solidFill>
                <a:latin typeface="Arial Narrow" pitchFamily="34" charset="0"/>
              </a:rPr>
              <a:t>aparatos móviles</a:t>
            </a:r>
            <a:r>
              <a:rPr lang="es-ES" sz="2600" dirty="0">
                <a:solidFill>
                  <a:prstClr val="black"/>
                </a:solidFill>
                <a:latin typeface="Arial Narrow" pitchFamily="34" charset="0"/>
              </a:rPr>
              <a:t>: </a:t>
            </a:r>
            <a:r>
              <a:rPr lang="es-ES" sz="2600" b="1" dirty="0">
                <a:solidFill>
                  <a:prstClr val="black"/>
                </a:solidFill>
                <a:latin typeface="Arial Narrow" pitchFamily="34" charset="0"/>
              </a:rPr>
              <a:t>celulares, agendas electrónicas, </a:t>
            </a:r>
            <a:r>
              <a:rPr lang="es-ES" sz="2600" b="1" dirty="0" smtClean="0">
                <a:solidFill>
                  <a:prstClr val="black"/>
                </a:solidFill>
                <a:latin typeface="Arial Narrow" pitchFamily="34" charset="0"/>
              </a:rPr>
              <a:t>tabletas informáticas … </a:t>
            </a:r>
            <a:r>
              <a:rPr lang="es-ES" sz="2600" dirty="0" smtClean="0">
                <a:solidFill>
                  <a:prstClr val="black"/>
                </a:solidFill>
                <a:latin typeface="Arial Narrow" pitchFamily="34" charset="0"/>
              </a:rPr>
              <a:t>y </a:t>
            </a:r>
            <a:r>
              <a:rPr lang="es-ES" sz="2600" dirty="0">
                <a:solidFill>
                  <a:prstClr val="black"/>
                </a:solidFill>
                <a:latin typeface="Arial Narrow" pitchFamily="34" charset="0"/>
              </a:rPr>
              <a:t>todo dispositivo de mano que tenga alguna forma de conectividad</a:t>
            </a:r>
            <a:r>
              <a:rPr lang="es-ES" sz="2600" b="1" dirty="0">
                <a:solidFill>
                  <a:prstClr val="black"/>
                </a:solidFill>
                <a:latin typeface="Arial Narrow" pitchFamily="34" charset="0"/>
              </a:rPr>
              <a:t> inalámbrica</a:t>
            </a:r>
            <a:r>
              <a:rPr lang="es-ES" sz="2600" dirty="0">
                <a:solidFill>
                  <a:prstClr val="black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2" y="1052735"/>
            <a:ext cx="7154241" cy="459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9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36096" y="885053"/>
            <a:ext cx="3168352" cy="927879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  <a:t>Estado actual del </a:t>
            </a:r>
            <a:b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s-ES" sz="3200" b="1" dirty="0" smtClean="0">
                <a:solidFill>
                  <a:srgbClr val="C00000"/>
                </a:solidFill>
                <a:latin typeface="Arial Narrow" pitchFamily="34" charset="0"/>
              </a:rPr>
              <a:t>m-</a:t>
            </a:r>
            <a:r>
              <a:rPr lang="es-ES" sz="3200" b="1" dirty="0" err="1" smtClean="0">
                <a:solidFill>
                  <a:srgbClr val="C00000"/>
                </a:solidFill>
                <a:latin typeface="Arial Narrow" pitchFamily="34" charset="0"/>
              </a:rPr>
              <a:t>learning</a:t>
            </a:r>
            <a:endParaRPr lang="es-ES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34501"/>
            <a:ext cx="8136904" cy="38164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2700" dirty="0">
                <a:latin typeface="Arial Narrow" pitchFamily="34" charset="0"/>
              </a:rPr>
              <a:t>Gracias al advenimiento de factores como la masificación de </a:t>
            </a:r>
            <a:r>
              <a:rPr lang="es-ES" sz="2700" dirty="0" smtClean="0">
                <a:latin typeface="Arial Narrow" pitchFamily="34" charset="0"/>
              </a:rPr>
              <a:t>tecnologías inalámbricas</a:t>
            </a:r>
            <a:r>
              <a:rPr lang="es-ES" sz="2700" dirty="0">
                <a:latin typeface="Arial Narrow" pitchFamily="34" charset="0"/>
              </a:rPr>
              <a:t>, la incursión de dispositivos portátiles con mayor capacidad </a:t>
            </a:r>
            <a:r>
              <a:rPr lang="es-ES" sz="2700" dirty="0" smtClean="0">
                <a:latin typeface="Arial Narrow" pitchFamily="34" charset="0"/>
              </a:rPr>
              <a:t>de procesamiento </a:t>
            </a:r>
            <a:r>
              <a:rPr lang="es-ES" sz="2700" dirty="0">
                <a:latin typeface="Arial Narrow" pitchFamily="34" charset="0"/>
              </a:rPr>
              <a:t>y menores </a:t>
            </a:r>
            <a:r>
              <a:rPr lang="es-ES" sz="2700" dirty="0" smtClean="0">
                <a:latin typeface="Arial Narrow" pitchFamily="34" charset="0"/>
              </a:rPr>
              <a:t>costos así como </a:t>
            </a:r>
            <a:r>
              <a:rPr lang="es-ES" sz="2700" dirty="0">
                <a:latin typeface="Arial Narrow" pitchFamily="34" charset="0"/>
              </a:rPr>
              <a:t>la convergencia entre Internet y </a:t>
            </a:r>
            <a:r>
              <a:rPr lang="es-ES" sz="2700" dirty="0" smtClean="0">
                <a:latin typeface="Arial Narrow" pitchFamily="34" charset="0"/>
              </a:rPr>
              <a:t>las comunicaciones </a:t>
            </a:r>
            <a:r>
              <a:rPr lang="es-ES" sz="2700" dirty="0">
                <a:latin typeface="Arial Narrow" pitchFamily="34" charset="0"/>
              </a:rPr>
              <a:t>móviles, el panorama para el </a:t>
            </a:r>
            <a:r>
              <a:rPr lang="es-ES" sz="2700" dirty="0" smtClean="0">
                <a:latin typeface="Arial Narrow" pitchFamily="34" charset="0"/>
              </a:rPr>
              <a:t>m-</a:t>
            </a:r>
            <a:r>
              <a:rPr lang="es-ES" sz="2700" dirty="0" err="1" smtClean="0">
                <a:latin typeface="Arial Narrow" pitchFamily="34" charset="0"/>
              </a:rPr>
              <a:t>learning</a:t>
            </a:r>
            <a:r>
              <a:rPr lang="es-ES" sz="2700" dirty="0" smtClean="0">
                <a:latin typeface="Arial Narrow" pitchFamily="34" charset="0"/>
              </a:rPr>
              <a:t> se </a:t>
            </a:r>
            <a:r>
              <a:rPr lang="es-ES" sz="2700" dirty="0">
                <a:latin typeface="Arial Narrow" pitchFamily="34" charset="0"/>
              </a:rPr>
              <a:t>hace cada vez </a:t>
            </a:r>
            <a:r>
              <a:rPr lang="es-ES" sz="2700" dirty="0" smtClean="0">
                <a:latin typeface="Arial Narrow" pitchFamily="34" charset="0"/>
              </a:rPr>
              <a:t>más esperanzador</a:t>
            </a:r>
            <a:r>
              <a:rPr lang="es-ES" sz="2700" dirty="0">
                <a:latin typeface="Arial Narrow" pitchFamily="34" charset="0"/>
              </a:rPr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0649"/>
            <a:ext cx="3600400" cy="19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03187" y="620688"/>
            <a:ext cx="5245277" cy="936104"/>
          </a:xfrm>
        </p:spPr>
        <p:txBody>
          <a:bodyPr>
            <a:noAutofit/>
          </a:bodyPr>
          <a:lstStyle/>
          <a:p>
            <a:pPr algn="l"/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Perspectivas futuras del m-</a:t>
            </a:r>
            <a:r>
              <a:rPr lang="es-ES" sz="2800" b="1" dirty="0" err="1" smtClean="0">
                <a:solidFill>
                  <a:srgbClr val="C00000"/>
                </a:solidFill>
                <a:latin typeface="Arial Narrow" pitchFamily="34" charset="0"/>
              </a:rPr>
              <a:t>learning</a:t>
            </a:r>
            <a:endParaRPr lang="es-ES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2291779"/>
            <a:ext cx="8496944" cy="43651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ES" sz="2600" dirty="0" smtClean="0">
                <a:latin typeface="Arial Narrow" pitchFamily="34" charset="0"/>
              </a:rPr>
              <a:t>Existen determinados requerimientos </a:t>
            </a:r>
            <a:r>
              <a:rPr lang="es-ES" sz="2600" dirty="0">
                <a:latin typeface="Arial Narrow" pitchFamily="34" charset="0"/>
              </a:rPr>
              <a:t>en </a:t>
            </a:r>
            <a:r>
              <a:rPr lang="es-ES" sz="2600" dirty="0" smtClean="0">
                <a:latin typeface="Arial Narrow" pitchFamily="34" charset="0"/>
              </a:rPr>
              <a:t>su empleo tales como: </a:t>
            </a:r>
            <a:r>
              <a:rPr lang="es-ES" sz="2600" dirty="0">
                <a:latin typeface="Arial Narrow" pitchFamily="34" charset="0"/>
              </a:rPr>
              <a:t>el </a:t>
            </a:r>
            <a:r>
              <a:rPr lang="es-ES" sz="2600" b="1" dirty="0">
                <a:latin typeface="Arial Narrow" pitchFamily="34" charset="0"/>
              </a:rPr>
              <a:t>diseño de los contenidos</a:t>
            </a:r>
            <a:r>
              <a:rPr lang="es-ES" sz="2600" dirty="0">
                <a:latin typeface="Arial Narrow" pitchFamily="34" charset="0"/>
              </a:rPr>
              <a:t>, las estrategias de monitoreo y control </a:t>
            </a:r>
            <a:r>
              <a:rPr lang="es-ES" sz="2600" dirty="0" smtClean="0">
                <a:latin typeface="Arial Narrow" pitchFamily="34" charset="0"/>
              </a:rPr>
              <a:t>a través </a:t>
            </a:r>
            <a:r>
              <a:rPr lang="es-ES" sz="2600" dirty="0">
                <a:latin typeface="Arial Narrow" pitchFamily="34" charset="0"/>
              </a:rPr>
              <a:t>de Sistemas Administradores de Aprendizaje (</a:t>
            </a:r>
            <a:r>
              <a:rPr lang="es-ES" sz="2600" dirty="0" smtClean="0">
                <a:latin typeface="Arial Narrow" pitchFamily="34" charset="0"/>
              </a:rPr>
              <a:t>LMS: </a:t>
            </a:r>
            <a:r>
              <a:rPr lang="es-ES" sz="2600" dirty="0" err="1" smtClean="0">
                <a:latin typeface="Arial Narrow" pitchFamily="34" charset="0"/>
              </a:rPr>
              <a:t>Learning</a:t>
            </a:r>
            <a:r>
              <a:rPr lang="es-ES" sz="2600" dirty="0" smtClean="0">
                <a:latin typeface="Arial Narrow" pitchFamily="34" charset="0"/>
              </a:rPr>
              <a:t> Manager </a:t>
            </a:r>
            <a:r>
              <a:rPr lang="es-ES" sz="2600" dirty="0" err="1" smtClean="0">
                <a:latin typeface="Arial Narrow" pitchFamily="34" charset="0"/>
              </a:rPr>
              <a:t>System</a:t>
            </a:r>
            <a:r>
              <a:rPr lang="es-ES" sz="2600" dirty="0" smtClean="0">
                <a:latin typeface="Arial Narrow" pitchFamily="34" charset="0"/>
              </a:rPr>
              <a:t>), </a:t>
            </a:r>
            <a:r>
              <a:rPr lang="es-ES" sz="2600" dirty="0">
                <a:latin typeface="Arial Narrow" pitchFamily="34" charset="0"/>
              </a:rPr>
              <a:t>la coexistencia de las diferentes plataformas tecnológicas y </a:t>
            </a:r>
            <a:r>
              <a:rPr lang="es-ES" sz="2600" dirty="0" smtClean="0">
                <a:latin typeface="Arial Narrow" pitchFamily="34" charset="0"/>
              </a:rPr>
              <a:t>sobre todo, </a:t>
            </a:r>
            <a:r>
              <a:rPr lang="es-ES" sz="2600" dirty="0">
                <a:latin typeface="Arial Narrow" pitchFamily="34" charset="0"/>
              </a:rPr>
              <a:t>el cambio de mentalidad y cultura de los usuarios finales frente a este tipo </a:t>
            </a:r>
            <a:r>
              <a:rPr lang="es-ES" sz="2600" dirty="0" smtClean="0">
                <a:latin typeface="Arial Narrow" pitchFamily="34" charset="0"/>
              </a:rPr>
              <a:t>de alternativas</a:t>
            </a:r>
            <a:r>
              <a:rPr lang="es-ES" sz="2600" dirty="0">
                <a:latin typeface="Arial Narrow" pitchFamily="34" charset="0"/>
              </a:rPr>
              <a:t>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2878583" cy="192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9619" y="755566"/>
            <a:ext cx="4974381" cy="852714"/>
          </a:xfrm>
        </p:spPr>
        <p:txBody>
          <a:bodyPr>
            <a:noAutofit/>
          </a:bodyPr>
          <a:lstStyle/>
          <a:p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Algunas tendencias del </a:t>
            </a: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m-</a:t>
            </a:r>
            <a:r>
              <a:rPr lang="es-ES" sz="2800" b="1" dirty="0" err="1" smtClean="0">
                <a:solidFill>
                  <a:srgbClr val="C00000"/>
                </a:solidFill>
                <a:latin typeface="Arial Narrow" pitchFamily="34" charset="0"/>
              </a:rPr>
              <a:t>learning</a:t>
            </a:r>
            <a:endParaRPr lang="es-ES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652779" y="3881568"/>
            <a:ext cx="3231976" cy="483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Realidad aumentada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78845" y="4365104"/>
            <a:ext cx="8530901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indent="-92075" algn="just"/>
            <a:r>
              <a:rPr lang="es-ES" sz="2800" dirty="0" smtClean="0">
                <a:latin typeface="Arial Narrow" pitchFamily="34" charset="0"/>
              </a:rPr>
              <a:t>- Permite </a:t>
            </a:r>
            <a:r>
              <a:rPr lang="es-ES" sz="2800" dirty="0">
                <a:latin typeface="Arial Narrow" pitchFamily="34" charset="0"/>
              </a:rPr>
              <a:t>c</a:t>
            </a:r>
            <a:r>
              <a:rPr lang="es-ES" sz="2800" dirty="0" smtClean="0">
                <a:latin typeface="Arial Narrow" pitchFamily="34" charset="0"/>
              </a:rPr>
              <a:t>ompletar </a:t>
            </a:r>
            <a:r>
              <a:rPr lang="es-ES" sz="2800" dirty="0">
                <a:latin typeface="Arial Narrow" pitchFamily="34" charset="0"/>
              </a:rPr>
              <a:t>la realidad física con la virtual, combinando elementos físicos y virtuales en una pantalla</a:t>
            </a:r>
            <a:r>
              <a:rPr lang="es-ES" sz="28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es-ES" sz="2800" dirty="0" smtClean="0">
                <a:latin typeface="Arial Narrow" pitchFamily="34" charset="0"/>
              </a:rPr>
              <a:t>- Proceso </a:t>
            </a:r>
            <a:r>
              <a:rPr lang="es-ES" sz="2800" dirty="0">
                <a:latin typeface="Arial Narrow" pitchFamily="34" charset="0"/>
              </a:rPr>
              <a:t>de aprendizaje </a:t>
            </a:r>
            <a:r>
              <a:rPr lang="es-ES" sz="2800" dirty="0" smtClean="0">
                <a:latin typeface="Arial Narrow" pitchFamily="34" charset="0"/>
              </a:rPr>
              <a:t>dinámico, interactivo.</a:t>
            </a:r>
            <a:endParaRPr lang="es-ES" sz="2800" dirty="0">
              <a:latin typeface="Arial Narrow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55566"/>
            <a:ext cx="3746463" cy="28598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395766" cy="20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004048" y="1667056"/>
            <a:ext cx="3881448" cy="841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Códigos QR: Quick response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621237" cy="3073791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83224" y="3573016"/>
            <a:ext cx="8392878" cy="2592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900" dirty="0">
                <a:latin typeface="Arial Narrow" pitchFamily="34" charset="0"/>
              </a:rPr>
              <a:t>Un código QR (del inglés Quick Response </a:t>
            </a:r>
            <a:r>
              <a:rPr lang="es-ES" sz="2900" dirty="0" err="1" smtClean="0">
                <a:latin typeface="Arial Narrow" pitchFamily="34" charset="0"/>
              </a:rPr>
              <a:t>code</a:t>
            </a:r>
            <a:r>
              <a:rPr lang="es-ES" sz="2900" dirty="0" smtClean="0">
                <a:latin typeface="Arial Narrow" pitchFamily="34" charset="0"/>
              </a:rPr>
              <a:t>): se identifica como </a:t>
            </a:r>
            <a:r>
              <a:rPr lang="es-ES" sz="2900" b="1" dirty="0" smtClean="0">
                <a:latin typeface="Arial Narrow" pitchFamily="34" charset="0"/>
              </a:rPr>
              <a:t>código </a:t>
            </a:r>
            <a:r>
              <a:rPr lang="es-ES" sz="2900" b="1" dirty="0">
                <a:latin typeface="Arial Narrow" pitchFamily="34" charset="0"/>
              </a:rPr>
              <a:t>de respuesta </a:t>
            </a:r>
            <a:r>
              <a:rPr lang="es-ES" sz="2900" b="1" dirty="0" smtClean="0">
                <a:latin typeface="Arial Narrow" pitchFamily="34" charset="0"/>
              </a:rPr>
              <a:t>rápida</a:t>
            </a:r>
            <a:r>
              <a:rPr lang="es-ES" sz="2900" dirty="0" smtClean="0">
                <a:latin typeface="Arial Narrow" pitchFamily="34" charset="0"/>
              </a:rPr>
              <a:t>.</a:t>
            </a:r>
          </a:p>
          <a:p>
            <a:pPr algn="l"/>
            <a:endParaRPr lang="es-ES" sz="2900" dirty="0">
              <a:latin typeface="Arial Narrow" pitchFamily="34" charset="0"/>
            </a:endParaRPr>
          </a:p>
          <a:p>
            <a:pPr algn="just"/>
            <a:r>
              <a:rPr lang="es-ES" sz="2900" dirty="0">
                <a:latin typeface="Arial Narrow" pitchFamily="34" charset="0"/>
              </a:rPr>
              <a:t>La inclusión de software que lee códigos QR en teléfonos móviles ha permitido comodidades como el dejar de tener que introducir datos de forma manual en los teléfonos</a:t>
            </a:r>
            <a:r>
              <a:rPr lang="es-ES" sz="2900" dirty="0" smtClean="0">
                <a:latin typeface="Arial Narrow" pitchFamily="34" charset="0"/>
              </a:rPr>
              <a:t>.</a:t>
            </a:r>
            <a:endParaRPr lang="es-ES" sz="29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7"/>
            <a:ext cx="4602088" cy="2686469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23528" y="3284984"/>
            <a:ext cx="8712968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>
                <a:latin typeface="Arial Narrow" pitchFamily="34" charset="0"/>
              </a:rPr>
              <a:t>Los códigos QR y su implicación en la </a:t>
            </a:r>
            <a:r>
              <a:rPr lang="es-ES" sz="2800" dirty="0" smtClean="0">
                <a:latin typeface="Arial Narrow" pitchFamily="34" charset="0"/>
              </a:rPr>
              <a:t>enseñanza-aprendizaje:</a:t>
            </a:r>
          </a:p>
          <a:p>
            <a:pPr algn="l"/>
            <a:endParaRPr lang="es-ES" sz="2800" dirty="0">
              <a:latin typeface="Arial Narrow" pitchFamily="34" charset="0"/>
            </a:endParaRPr>
          </a:p>
          <a:p>
            <a:pPr marL="182563" indent="-182563" algn="l"/>
            <a:r>
              <a:rPr lang="es-ES" sz="2800" dirty="0">
                <a:latin typeface="Arial Narrow" pitchFamily="34" charset="0"/>
              </a:rPr>
              <a:t>- Vinculación </a:t>
            </a:r>
            <a:r>
              <a:rPr lang="es-ES" sz="2800" dirty="0" smtClean="0">
                <a:latin typeface="Arial Narrow" pitchFamily="34" charset="0"/>
              </a:rPr>
              <a:t>del mundo </a:t>
            </a:r>
            <a:r>
              <a:rPr lang="es-ES" sz="2800" dirty="0">
                <a:latin typeface="Arial Narrow" pitchFamily="34" charset="0"/>
              </a:rPr>
              <a:t>físico y </a:t>
            </a:r>
            <a:r>
              <a:rPr lang="es-ES" sz="2800" dirty="0" smtClean="0">
                <a:latin typeface="Arial Narrow" pitchFamily="34" charset="0"/>
              </a:rPr>
              <a:t>el virtual .</a:t>
            </a:r>
            <a:endParaRPr lang="es-ES" sz="2800" dirty="0">
              <a:latin typeface="Arial Narrow" pitchFamily="34" charset="0"/>
            </a:endParaRPr>
          </a:p>
          <a:p>
            <a:pPr algn="l"/>
            <a:r>
              <a:rPr lang="es-ES" sz="2800" dirty="0">
                <a:latin typeface="Arial Narrow" pitchFamily="34" charset="0"/>
              </a:rPr>
              <a:t>- Motivan al alumno</a:t>
            </a:r>
          </a:p>
          <a:p>
            <a:pPr algn="l"/>
            <a:r>
              <a:rPr lang="es-ES" sz="2800" dirty="0">
                <a:latin typeface="Arial Narrow" pitchFamily="34" charset="0"/>
              </a:rPr>
              <a:t>- Fomenta el </a:t>
            </a:r>
            <a:r>
              <a:rPr lang="es-ES" sz="2800" dirty="0" smtClean="0">
                <a:latin typeface="Arial Narrow" pitchFamily="34" charset="0"/>
              </a:rPr>
              <a:t>uso </a:t>
            </a:r>
            <a:r>
              <a:rPr lang="es-ES" sz="2800" dirty="0">
                <a:latin typeface="Arial Narrow" pitchFamily="34" charset="0"/>
              </a:rPr>
              <a:t>de Apps en dispositivos móviles</a:t>
            </a:r>
          </a:p>
          <a:p>
            <a:pPr algn="l"/>
            <a:r>
              <a:rPr lang="es-ES" sz="2800" dirty="0">
                <a:latin typeface="Arial Narrow" pitchFamily="34" charset="0"/>
              </a:rPr>
              <a:t>- Facilitan el acceso a la </a:t>
            </a:r>
            <a:r>
              <a:rPr lang="es-ES" sz="2800" dirty="0" smtClean="0">
                <a:latin typeface="Arial Narrow" pitchFamily="34" charset="0"/>
              </a:rPr>
              <a:t>información.</a:t>
            </a:r>
            <a:endParaRPr lang="es-ES" sz="2800" dirty="0">
              <a:latin typeface="Arial Narrow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5004048" y="1667056"/>
            <a:ext cx="3881448" cy="841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C00000"/>
                </a:solidFill>
                <a:latin typeface="Arial Narrow" pitchFamily="34" charset="0"/>
              </a:rPr>
              <a:t>Códigos QR: Quick response</a:t>
            </a:r>
          </a:p>
        </p:txBody>
      </p:sp>
    </p:spTree>
    <p:extLst>
      <p:ext uri="{BB962C8B-B14F-4D97-AF65-F5344CB8AC3E}">
        <p14:creationId xmlns:p14="http://schemas.microsoft.com/office/powerpoint/2010/main" val="11011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pp Moodle para smartphones y table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App Moodle para smartphones y table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2738"/>
            <a:ext cx="4249868" cy="1048174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74544" y="1583167"/>
            <a:ext cx="81524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800" dirty="0" err="1">
                <a:latin typeface="Arial Narrow" pitchFamily="34" charset="0"/>
              </a:rPr>
              <a:t>Moodle</a:t>
            </a:r>
            <a:r>
              <a:rPr lang="es-ES" sz="2800" dirty="0">
                <a:latin typeface="Arial Narrow" pitchFamily="34" charset="0"/>
              </a:rPr>
              <a:t> dispone de una App oficial para </a:t>
            </a:r>
            <a:r>
              <a:rPr lang="es-ES" sz="2800" dirty="0" err="1">
                <a:latin typeface="Arial Narrow" pitchFamily="34" charset="0"/>
              </a:rPr>
              <a:t>smartphones</a:t>
            </a:r>
            <a:r>
              <a:rPr lang="es-ES" sz="2800" dirty="0">
                <a:latin typeface="Arial Narrow" pitchFamily="34" charset="0"/>
              </a:rPr>
              <a:t> y </a:t>
            </a:r>
            <a:r>
              <a:rPr lang="es-ES" sz="2800" dirty="0" err="1">
                <a:latin typeface="Arial Narrow" pitchFamily="34" charset="0"/>
              </a:rPr>
              <a:t>tablets</a:t>
            </a:r>
            <a:r>
              <a:rPr lang="es-ES" sz="2800" dirty="0">
                <a:latin typeface="Arial Narrow" pitchFamily="34" charset="0"/>
              </a:rPr>
              <a:t>. Lo más interesante de la aplicación es que presenta el curso en pantalla de una manera mucho más cómoda y usable que la web original, siendo muy útil para conectarse a cualquier servidor </a:t>
            </a:r>
            <a:r>
              <a:rPr lang="es-ES" sz="2800" dirty="0" err="1">
                <a:latin typeface="Arial Narrow" pitchFamily="34" charset="0"/>
              </a:rPr>
              <a:t>Moodle</a:t>
            </a:r>
            <a:r>
              <a:rPr lang="es-ES" sz="2800" dirty="0">
                <a:latin typeface="Arial Narrow" pitchFamily="34" charset="0"/>
              </a:rPr>
              <a:t> desde dispositivos </a:t>
            </a:r>
            <a:r>
              <a:rPr lang="es-ES" sz="2800" dirty="0" smtClean="0">
                <a:latin typeface="Arial Narrow" pitchFamily="34" charset="0"/>
              </a:rPr>
              <a:t>móviles. </a:t>
            </a:r>
            <a:endParaRPr lang="es-ES" sz="2800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263117" y="574023"/>
            <a:ext cx="29523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Moodle</a:t>
            </a:r>
            <a:r>
              <a:rPr lang="es-ES" sz="3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es-ES" sz="36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mobile</a:t>
            </a:r>
            <a:endParaRPr lang="es-ES" sz="36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548686"/>
            <a:ext cx="80648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err="1">
                <a:solidFill>
                  <a:srgbClr val="C00000"/>
                </a:solidFill>
                <a:latin typeface="Arial Narrow" pitchFamily="34" charset="0"/>
              </a:rPr>
              <a:t>Tecnofilia</a:t>
            </a:r>
            <a:endParaRPr lang="es-ES" sz="2800" b="1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endParaRPr lang="es-ES" sz="2800" dirty="0" smtClean="0">
              <a:latin typeface="Arial Narrow" pitchFamily="34" charset="0"/>
            </a:endParaRPr>
          </a:p>
          <a:p>
            <a:pPr algn="just"/>
            <a:r>
              <a:rPr lang="es-ES" sz="2800" dirty="0" smtClean="0">
                <a:latin typeface="Arial Narrow" pitchFamily="34" charset="0"/>
              </a:rPr>
              <a:t>Es la </a:t>
            </a:r>
            <a:r>
              <a:rPr lang="es-ES" sz="2800" dirty="0">
                <a:latin typeface="Arial Narrow" pitchFamily="34" charset="0"/>
              </a:rPr>
              <a:t>afición hacia </a:t>
            </a:r>
            <a:r>
              <a:rPr lang="es-ES" sz="2800" dirty="0" smtClean="0">
                <a:latin typeface="Arial Narrow" pitchFamily="34" charset="0"/>
              </a:rPr>
              <a:t>las tecnologías </a:t>
            </a:r>
            <a:r>
              <a:rPr lang="es-ES" sz="2800" dirty="0">
                <a:latin typeface="Arial Narrow" pitchFamily="34" charset="0"/>
              </a:rPr>
              <a:t>o dispositivos </a:t>
            </a:r>
            <a:r>
              <a:rPr lang="es-ES" sz="2800" dirty="0" smtClean="0">
                <a:latin typeface="Arial Narrow" pitchFamily="34" charset="0"/>
              </a:rPr>
              <a:t>relacionados. Se asocia generalmente a las computadoras u otros dispositivos informáticos y los móviles</a:t>
            </a:r>
            <a:r>
              <a:rPr lang="es-ES" sz="2800" dirty="0">
                <a:latin typeface="Arial Narrow" pitchFamily="34" charset="0"/>
              </a:rPr>
              <a:t>.</a:t>
            </a:r>
          </a:p>
          <a:p>
            <a:endParaRPr lang="es-ES" sz="2800" b="1" dirty="0" smtClean="0">
              <a:latin typeface="Arial Narrow" pitchFamily="34" charset="0"/>
            </a:endParaRPr>
          </a:p>
          <a:p>
            <a:r>
              <a:rPr lang="es-ES" sz="2800" b="1" dirty="0" err="1" smtClean="0">
                <a:solidFill>
                  <a:srgbClr val="C00000"/>
                </a:solidFill>
                <a:latin typeface="Arial Narrow" pitchFamily="34" charset="0"/>
              </a:rPr>
              <a:t>Tecnofobia</a:t>
            </a:r>
            <a:endParaRPr lang="es-ES" sz="28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es-ES" sz="2800" dirty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r>
              <a:rPr lang="es-ES" sz="2800" dirty="0">
                <a:latin typeface="Arial Narrow" pitchFamily="34" charset="0"/>
              </a:rPr>
              <a:t>Miedo o aversión hacia las </a:t>
            </a:r>
            <a:r>
              <a:rPr lang="es-ES" sz="2800" dirty="0" smtClean="0">
                <a:latin typeface="Arial Narrow" pitchFamily="34" charset="0"/>
              </a:rPr>
              <a:t>tecnologías </a:t>
            </a:r>
            <a:r>
              <a:rPr lang="es-ES" sz="2800" dirty="0">
                <a:latin typeface="Arial Narrow" pitchFamily="34" charset="0"/>
              </a:rPr>
              <a:t>o </a:t>
            </a:r>
            <a:r>
              <a:rPr lang="es-ES" sz="2800" dirty="0" smtClean="0">
                <a:latin typeface="Arial Narrow" pitchFamily="34" charset="0"/>
              </a:rPr>
              <a:t>dispositivos relacionados.​ Constituye un fenómeno complejo </a:t>
            </a:r>
            <a:r>
              <a:rPr lang="es-ES" sz="2800" dirty="0">
                <a:latin typeface="Arial Narrow" pitchFamily="34" charset="0"/>
              </a:rPr>
              <a:t>puesto que la tecnología sigue evolucionando a un ritmo </a:t>
            </a:r>
            <a:r>
              <a:rPr lang="es-ES" sz="2800" dirty="0" smtClean="0">
                <a:latin typeface="Arial Narrow" pitchFamily="34" charset="0"/>
              </a:rPr>
              <a:t>imparable.</a:t>
            </a:r>
            <a:endParaRPr lang="es-E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4" r="-2"/>
          <a:stretch>
            <a:fillRect/>
          </a:stretch>
        </p:blipFill>
        <p:spPr bwMode="auto">
          <a:xfrm>
            <a:off x="1" y="0"/>
            <a:ext cx="3583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13" y="3908"/>
            <a:ext cx="2472137" cy="80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411665"/>
            <a:ext cx="5544616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5731221" cy="150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2915816" y="316739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C00000"/>
                </a:solidFill>
                <a:latin typeface="Arial Narrow" pitchFamily="34" charset="0"/>
              </a:rPr>
              <a:t> CURSO DE TECNOLOGÍA EDUCATIVA</a:t>
            </a:r>
            <a:endParaRPr lang="es-ES" sz="2800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4676"/>
            <a:ext cx="7848600" cy="73015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" sz="2600" b="1" dirty="0" smtClean="0">
                <a:solidFill>
                  <a:srgbClr val="C00000"/>
                </a:solidFill>
                <a:latin typeface="Arial Narrow" pitchFamily="34" charset="0"/>
              </a:rPr>
              <a:t>MODELOS PEDAGÓGICOS Y SU VÍNCULO CON LA TECNOLOGÍA</a:t>
            </a:r>
            <a:endParaRPr lang="en-US" sz="2600" b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136904" cy="4184650"/>
          </a:xfrm>
        </p:spPr>
        <p:txBody>
          <a:bodyPr rtlCol="0">
            <a:normAutofit/>
          </a:bodyPr>
          <a:lstStyle/>
          <a:p>
            <a:pPr lvl="3" algn="just" eaLnBrk="1" fontAlgn="auto" hangingPunct="1">
              <a:lnSpc>
                <a:spcPct val="115000"/>
              </a:lnSpc>
              <a:spcBef>
                <a:spcPct val="40000"/>
              </a:spcBef>
              <a:spcAft>
                <a:spcPts val="0"/>
              </a:spcAft>
              <a:buClrTx/>
              <a:buSzPct val="145000"/>
              <a:buFont typeface="Wingdings" pitchFamily="2" charset="2"/>
              <a:buChar char="Ø"/>
              <a:defRPr/>
            </a:pPr>
            <a:r>
              <a:rPr lang="es-ES" sz="3100" b="1" dirty="0" smtClean="0">
                <a:latin typeface="Arial Narrow" pitchFamily="34" charset="0"/>
              </a:rPr>
              <a:t>Modelo de </a:t>
            </a:r>
            <a:r>
              <a:rPr lang="es-ES" sz="3100" b="1" dirty="0" smtClean="0">
                <a:solidFill>
                  <a:srgbClr val="C00000"/>
                </a:solidFill>
                <a:latin typeface="Arial Narrow" pitchFamily="34" charset="0"/>
              </a:rPr>
              <a:t>Educación Presencial </a:t>
            </a:r>
            <a:endParaRPr lang="es-ES" sz="3100" b="1" dirty="0">
              <a:solidFill>
                <a:srgbClr val="C00000"/>
              </a:solidFill>
              <a:latin typeface="Arial Narrow" pitchFamily="34" charset="0"/>
            </a:endParaRPr>
          </a:p>
          <a:p>
            <a:pPr lvl="3" algn="just">
              <a:lnSpc>
                <a:spcPct val="115000"/>
              </a:lnSpc>
              <a:spcBef>
                <a:spcPct val="40000"/>
              </a:spcBef>
              <a:buClrTx/>
              <a:buSzPct val="145000"/>
              <a:buFont typeface="Wingdings" pitchFamily="2" charset="2"/>
              <a:buChar char="Ø"/>
              <a:defRPr/>
            </a:pPr>
            <a:r>
              <a:rPr lang="es-ES" sz="3100" b="1" dirty="0" smtClean="0">
                <a:latin typeface="Arial Narrow" pitchFamily="34" charset="0"/>
              </a:rPr>
              <a:t>Modelo de </a:t>
            </a:r>
            <a:r>
              <a:rPr lang="es-ES" sz="3100" b="1" dirty="0" smtClean="0">
                <a:solidFill>
                  <a:srgbClr val="C00000"/>
                </a:solidFill>
                <a:latin typeface="Arial Narrow" pitchFamily="34" charset="0"/>
              </a:rPr>
              <a:t>Educación </a:t>
            </a:r>
            <a:r>
              <a:rPr lang="es-ES" sz="3100" b="1" dirty="0">
                <a:solidFill>
                  <a:srgbClr val="C00000"/>
                </a:solidFill>
                <a:latin typeface="Arial Narrow" pitchFamily="34" charset="0"/>
              </a:rPr>
              <a:t>a </a:t>
            </a:r>
            <a:r>
              <a:rPr lang="es-ES" sz="3100" b="1" dirty="0" smtClean="0">
                <a:solidFill>
                  <a:srgbClr val="C00000"/>
                </a:solidFill>
                <a:latin typeface="Arial Narrow" pitchFamily="34" charset="0"/>
              </a:rPr>
              <a:t>Distancia</a:t>
            </a:r>
          </a:p>
          <a:p>
            <a:pPr marL="0" lvl="3" indent="0" algn="just">
              <a:lnSpc>
                <a:spcPct val="115000"/>
              </a:lnSpc>
              <a:spcBef>
                <a:spcPct val="40000"/>
              </a:spcBef>
              <a:buClrTx/>
              <a:buSzPct val="145000"/>
              <a:buNone/>
              <a:defRPr/>
            </a:pPr>
            <a:r>
              <a:rPr lang="es-ES" sz="3100" dirty="0">
                <a:latin typeface="Arial Narrow" pitchFamily="34" charset="0"/>
              </a:rPr>
              <a:t>También se ha venido empleando:</a:t>
            </a:r>
          </a:p>
          <a:p>
            <a:pPr lvl="3" algn="just">
              <a:lnSpc>
                <a:spcPct val="115000"/>
              </a:lnSpc>
              <a:spcBef>
                <a:spcPct val="40000"/>
              </a:spcBef>
              <a:buClrTx/>
              <a:buSzPct val="145000"/>
              <a:buFont typeface="Wingdings" pitchFamily="2" charset="2"/>
              <a:buChar char="Ø"/>
              <a:defRPr/>
            </a:pPr>
            <a:r>
              <a:rPr lang="es-ES" sz="3100" b="1" dirty="0" smtClean="0">
                <a:latin typeface="Arial Narrow" pitchFamily="34" charset="0"/>
              </a:rPr>
              <a:t>Modelo de</a:t>
            </a:r>
            <a:r>
              <a:rPr lang="es-ES" sz="3100" b="1" dirty="0" smtClean="0">
                <a:solidFill>
                  <a:srgbClr val="C00000"/>
                </a:solidFill>
                <a:latin typeface="Arial Narrow" pitchFamily="34" charset="0"/>
              </a:rPr>
              <a:t> Educación Virtual</a:t>
            </a:r>
          </a:p>
          <a:p>
            <a:pPr lvl="3" algn="just">
              <a:lnSpc>
                <a:spcPct val="115000"/>
              </a:lnSpc>
              <a:spcBef>
                <a:spcPct val="40000"/>
              </a:spcBef>
              <a:buClrTx/>
              <a:buSzPct val="145000"/>
              <a:buFont typeface="Wingdings" pitchFamily="2" charset="2"/>
              <a:buChar char="Ø"/>
              <a:defRPr/>
            </a:pPr>
            <a:r>
              <a:rPr lang="es-ES" sz="3100" b="1" dirty="0" smtClean="0">
                <a:latin typeface="Arial Narrow" pitchFamily="34" charset="0"/>
              </a:rPr>
              <a:t>Modelo de </a:t>
            </a:r>
            <a:r>
              <a:rPr lang="es-ES" sz="3100" b="1" dirty="0" smtClean="0">
                <a:solidFill>
                  <a:srgbClr val="C00000"/>
                </a:solidFill>
                <a:latin typeface="Arial Narrow" pitchFamily="34" charset="0"/>
              </a:rPr>
              <a:t>Educación</a:t>
            </a:r>
            <a:r>
              <a:rPr lang="es-ES" sz="3100" b="1" dirty="0" smtClean="0">
                <a:latin typeface="Arial Narrow" pitchFamily="34" charset="0"/>
              </a:rPr>
              <a:t> </a:t>
            </a:r>
            <a:r>
              <a:rPr lang="es-ES" sz="3100" b="1" dirty="0" err="1" smtClean="0">
                <a:solidFill>
                  <a:srgbClr val="C00000"/>
                </a:solidFill>
                <a:latin typeface="Arial Narrow" pitchFamily="34" charset="0"/>
              </a:rPr>
              <a:t>semipresencial</a:t>
            </a:r>
            <a:endParaRPr lang="es-ES" sz="3100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3" algn="just">
              <a:lnSpc>
                <a:spcPct val="115000"/>
              </a:lnSpc>
              <a:spcBef>
                <a:spcPct val="40000"/>
              </a:spcBef>
              <a:buClrTx/>
              <a:buSzPct val="145000"/>
              <a:buFont typeface="Wingdings" pitchFamily="2" charset="2"/>
              <a:buChar char="Ø"/>
              <a:defRPr/>
            </a:pPr>
            <a:endParaRPr lang="en-US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08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5.xml><?xml version="1.0" encoding="utf-8"?>
<a:theme xmlns:a="http://schemas.openxmlformats.org/drawingml/2006/main" name="2_Aspect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8241</TotalTime>
  <Words>3631</Words>
  <Application>Microsoft Office PowerPoint</Application>
  <PresentationFormat>Presentación en pantalla (4:3)</PresentationFormat>
  <Paragraphs>303</Paragraphs>
  <Slides>80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80</vt:i4>
      </vt:variant>
    </vt:vector>
  </HeadingPairs>
  <TitlesOfParts>
    <vt:vector size="85" baseType="lpstr">
      <vt:lpstr>Aspecto</vt:lpstr>
      <vt:lpstr>1_Aspecto</vt:lpstr>
      <vt:lpstr>1_Tema de Office</vt:lpstr>
      <vt:lpstr>1_Office Theme</vt:lpstr>
      <vt:lpstr>2_Aspecto</vt:lpstr>
      <vt:lpstr>Presentación de PowerPoint</vt:lpstr>
      <vt:lpstr>Presentación de PowerPoint</vt:lpstr>
      <vt:lpstr> La Tecnología Educativa y su lugar dentro de las  Ciencias de la Educación</vt:lpstr>
      <vt:lpstr>Presentación de PowerPoint</vt:lpstr>
      <vt:lpstr>Presentación de PowerPoint</vt:lpstr>
      <vt:lpstr>Tecnología Educativa </vt:lpstr>
      <vt:lpstr>EVOLUCIÓN HISTÓRICA  DE LA TECNOLOGÍA EDUCATIVA</vt:lpstr>
      <vt:lpstr>Presentación de PowerPoint</vt:lpstr>
      <vt:lpstr>MODELOS PEDAGÓGICOS Y SU VÍNCULO CON LA TECNOLOGÍA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AULA VIRTUAL</vt:lpstr>
      <vt:lpstr>Presentación de PowerPoint</vt:lpstr>
      <vt:lpstr>Presentación de PowerPoint</vt:lpstr>
      <vt:lpstr>AULAS VIRTUALES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PLATAFORMAS DE TELEFORMACIÓN</vt:lpstr>
      <vt:lpstr>   PLATAFORMAS DE TELEFORMACIÓN</vt:lpstr>
      <vt:lpstr>1- Sistema de Gestión</vt:lpstr>
      <vt:lpstr>2- Contenidos</vt:lpstr>
      <vt:lpstr>3- Sistemas de Comunicación</vt:lpstr>
      <vt:lpstr>4- Software</vt:lpstr>
      <vt:lpstr>PLATAFORMA MOODLE</vt:lpstr>
      <vt:lpstr>Presentación de PowerPoint</vt:lpstr>
      <vt:lpstr>Presentación de PowerPoint</vt:lpstr>
      <vt:lpstr>LA PLATAFORMA MOODLE PARA LA CREACIÓN DE DE AULAS VIRTUALES</vt:lpstr>
      <vt:lpstr>Presentación de PowerPoint</vt:lpstr>
      <vt:lpstr>Presentación de PowerPoint</vt:lpstr>
      <vt:lpstr>AÑADIR ACTIVIDADES Y RECURSOS</vt:lpstr>
      <vt:lpstr>M-Learning</vt:lpstr>
      <vt:lpstr>Presentación de PowerPoint</vt:lpstr>
      <vt:lpstr>Estado actual del  m-learning</vt:lpstr>
      <vt:lpstr>Perspectivas futuras del m-learning</vt:lpstr>
      <vt:lpstr>Algunas tendencias del  m-learning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Elena Pardo Gómez</dc:creator>
  <cp:lastModifiedBy>mepg</cp:lastModifiedBy>
  <cp:revision>365</cp:revision>
  <dcterms:created xsi:type="dcterms:W3CDTF">2016-03-16T03:13:29Z</dcterms:created>
  <dcterms:modified xsi:type="dcterms:W3CDTF">2025-03-05T14:43:28Z</dcterms:modified>
</cp:coreProperties>
</file>